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7" r:id="rId1"/>
  </p:sldMasterIdLst>
  <p:notesMasterIdLst>
    <p:notesMasterId r:id="rId17"/>
  </p:notesMasterIdLst>
  <p:sldIdLst>
    <p:sldId id="256" r:id="rId2"/>
    <p:sldId id="257" r:id="rId3"/>
    <p:sldId id="264" r:id="rId4"/>
    <p:sldId id="269" r:id="rId5"/>
    <p:sldId id="265" r:id="rId6"/>
    <p:sldId id="268" r:id="rId7"/>
    <p:sldId id="267" r:id="rId8"/>
    <p:sldId id="270" r:id="rId9"/>
    <p:sldId id="271" r:id="rId10"/>
    <p:sldId id="272" r:id="rId11"/>
    <p:sldId id="273" r:id="rId12"/>
    <p:sldId id="274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/>
    <p:restoredTop sz="94703"/>
  </p:normalViewPr>
  <p:slideViewPr>
    <p:cSldViewPr snapToGrid="0">
      <p:cViewPr varScale="1">
        <p:scale>
          <a:sx n="116" d="100"/>
          <a:sy n="116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882-8298-C645-9FC0-07ADD23BAF0C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6384-62B3-5544-BF4D-3F8A0C4D0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910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B4C01-A027-EA2D-6D29-0D813B71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AD48B6-D699-973C-8288-EDAA60A78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A8AD67-3A1D-94CB-6D55-869C9F447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EC2B1E-3C0C-51C6-CCA4-2E3387215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3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F3D4-0CED-3B3B-68DC-DC4612A1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AE933A-751B-A1F8-886B-B3CEE535B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73BD42-C962-C29C-FE11-F9FB0352D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2368B0-116B-3552-FCC3-E94BAB502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55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F9D66-296C-07BE-ED50-70DBA5D0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53EF05-1D44-3EBA-ED28-923097C94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CBDEDB-B78C-FDB8-0F5A-0E205457B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0175D9-5032-C1F5-FB4E-9E9CB8527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7765-5B59-D482-FD05-9E2CB479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55D932-3C33-2A34-D405-870554D62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46A02A-39CC-CF71-C918-3B0205B6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D18EF0-A36A-BDE6-4131-46CEB7CCC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91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BC5F-5485-6D06-7FB2-289B5AF3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1E5B99-F90C-25F2-5E21-6A7EF7BE4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DFB60C-78ED-9CB2-CF29-CD9A6D16B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248372-FD0E-91C6-0F89-302CC40AB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80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A8AC6-4A29-8EC2-E395-4C348D43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C7DB98-3050-2F6B-4B3E-2426E5F65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BD0B24-E76D-59F4-D508-C1BED107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73CB6F-FB1F-4E43-5260-E5F6E74F5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75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D25BA-3BB5-0690-B002-964826EA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A07AE9-FC83-53CB-72F1-7415E2225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B41CBF-34E2-6687-031B-AAD467AEC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8E4DE0-617E-7010-0962-39890AE4E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7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4D62-2B67-BA08-08CE-2D24B901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958693-DE09-CF5B-C990-FB9164CE9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C53081-1B32-3E05-E641-6EC338E24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E3851-2179-F402-D5A0-FC34F25DB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20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A705A-52EB-BBFA-9A6B-AFA7E3492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7FD73F-B4FB-8207-3ED0-E88071FC0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00D6DE-98EE-7DF5-8B3C-BC7C17E2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2A00CD-5843-4FB4-9899-7294A52D8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83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F8923-7497-4515-9A88-71C4FF15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29B7F4-693D-702E-E3CD-243824DF6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F6EBFF-FF13-1257-B7D8-B9C19B384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AA24BB-93B0-B756-8965-B8BB57390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20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278B-76FC-64F9-3D74-B4690837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636A2A-DFD6-55EF-8AB3-2A49F2181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19D041-1260-93BA-3AC2-5CB18D8D0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AF7B4-5D3B-FA01-2EC5-A8FCBC8AC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27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2346-4126-6F53-95CB-C9676FD3F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D37B25-B53F-E0CD-63C0-1F1AC7318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55D484-612E-6EBB-ACE2-F4C080442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E2A8DC-87AB-3868-9511-3479FF4B9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6384-62B3-5544-BF4D-3F8A0C4D0C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52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F43DF-CFD4-9D09-C1EF-DFC9AA54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C25831-B477-2A6D-E1E6-5A20CC77D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E3DC7A-F7C9-4E9A-E734-CA8F6070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B489D8-F26F-16BE-1DD3-3DABB20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5678B-B6A1-D622-3C94-59A6EEAB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E299D-369F-CBC2-6C01-3EB1D914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D4B46C-A558-3620-67CB-D79665B1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B66771-7547-97C0-FD17-5B022033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10D0D-1176-E39B-417D-4C0533FD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A5599D-6AE1-917A-1805-41ED8D62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5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CB23C2-EF48-AC75-2EC8-DADEBCBEF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BF84E4-0F91-73A6-8598-6F63D65B2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43843B-EC9F-BB94-57D3-62E3CDA3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77CBC2-22B0-488F-06F8-07F49FA2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3CCCCD-2949-4E3D-803C-8424FA99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5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D089F-7F73-2EEF-023E-A541A3D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546A22-1EC9-19C0-2643-595E0845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21E53-3810-9C96-331D-D3D4EEC5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3F31FE-7107-FBB9-7909-900052C3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3C02E-0D99-0767-7743-6327EE2D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65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E50C5-64AA-069F-78F2-D68C29D1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10D3D3-7499-021D-EC31-0E5D2D57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563C63-6EB7-883A-FD05-CFD12723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A20526-6B3F-EDBF-A3CC-0E8C4A60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07775-7897-1078-5D60-D595C088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46515-4D6D-DA8F-6FC7-A68AA1D1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E8680B-F432-B6D3-F2FC-3595A36CE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6A8BD5-1948-68DC-0690-D1CFDFE76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ECDB0B-5948-F159-A3A5-EE0DD98A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CE2D54-9AEF-764C-71A7-41B8E355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44134E-52D9-827D-5FBA-E266A166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51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AE3BB-C58B-563F-DEEE-5064F325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FDAD85-8617-22E0-2468-B45D8E15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6168D9-0EC1-9448-28B2-79DB60F99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5A788A-5343-EEDB-44AC-33FA44F1A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4DBD18-CC74-E592-594F-999CD11A0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B46C4B-447C-2B4D-1952-7EAE9ABF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A5D2A6-BE9C-842F-6411-B19524A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1876AD-6C46-D38F-E53F-6E416E02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9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B987A-B6C0-1193-47F9-C0BD743E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D7AF30-DF93-320B-DA82-1FFC3100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74DB95-9608-DABF-CFDF-7140902B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A59308-DA02-BBA6-6A7F-E270287A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56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832EB9-9250-4BED-FAB1-747EC0B5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1AD41A-FE1B-482F-DA53-4BA68F54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195F7C-9DB4-15D7-0953-F93EF561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37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58ED6-30F7-3D3F-E943-59A81B8F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F2D98F-3D8D-AB11-A776-74B4E4E0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B4578B-EFF8-2B45-4BD3-D2CF102BC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142FDF-35B6-660C-EA30-0DC34B27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94682E-7198-DD11-BC93-22C26484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DCFEE3-761E-8821-A330-BBF81649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23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E63703-88CE-CEBE-007B-092EF13C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488CF5-3D19-969E-EB0F-087A56361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AB23C6-67A9-B754-6068-30FF45C69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313645-1D2C-DBDC-BDC5-C1D8CF04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0F4836-93F6-044C-CFA3-51A1DAE7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916D2C-B103-D6DB-2892-530D5827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6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51224B-B95B-9CB9-7925-CDA377BC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CCFF3E-D98B-0BEE-9845-87A3A256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204355-AE52-3014-C771-798C4B7FD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C6EBC2-BD24-6948-BC1D-778FC21C9FB4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BD715D-5CF8-A14D-5E56-F61E69BE3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23D264-AAAB-6675-9AED-461D07A61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C5AEA-E712-5645-80FA-8BD76FB4E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D1324-6535-5663-F9D3-01FA16242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原始星のダスト加熱に</a:t>
            </a:r>
            <a:br>
              <a:rPr kumimoji="1" lang="en-US" altLang="ja-JP" dirty="0"/>
            </a:br>
            <a:r>
              <a:rPr kumimoji="1" lang="ja-JP" altLang="en-US"/>
              <a:t>よる分裂典型質量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59732A-3E3C-C251-15CA-53D2E7113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京都大学</a:t>
            </a:r>
            <a:r>
              <a:rPr kumimoji="1" lang="en-US" altLang="ja-JP" dirty="0"/>
              <a:t> </a:t>
            </a:r>
            <a:r>
              <a:rPr kumimoji="1" lang="ja-JP" altLang="en-US"/>
              <a:t>天体核研究室</a:t>
            </a:r>
            <a:r>
              <a:rPr kumimoji="1" lang="en-US" altLang="ja-JP" dirty="0"/>
              <a:t> M2 </a:t>
            </a:r>
            <a:r>
              <a:rPr kumimoji="1" lang="ja-JP" altLang="en-US"/>
              <a:t>吉田壮希</a:t>
            </a:r>
            <a:endParaRPr kumimoji="1" lang="en-US" altLang="ja-JP" dirty="0"/>
          </a:p>
          <a:p>
            <a:r>
              <a:rPr kumimoji="1" lang="en-US" altLang="ja-JP" dirty="0"/>
              <a:t>@</a:t>
            </a:r>
            <a:r>
              <a:rPr kumimoji="1" lang="ja-JP" altLang="en-US"/>
              <a:t>初代星・初代銀河研究会</a:t>
            </a:r>
            <a:r>
              <a:rPr kumimoji="1" lang="en-US" altLang="ja-JP" dirty="0"/>
              <a:t>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21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6967-5E09-5FFC-F49A-1B657BC93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67A3C40-A4D2-1A2B-91F7-46B24C27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one-zone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モデルとの接続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B5DA773-2156-59F0-5110-B49BABF1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各時刻で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　　　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   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のガスの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外縁として、そのときの原始星光度を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使ってダスト温度を求め、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と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を計算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B8E1CA0-9497-95E5-6E5E-49F997848A0B}"/>
              </a:ext>
            </a:extLst>
          </p:cNvPr>
          <p:cNvGrpSpPr/>
          <p:nvPr/>
        </p:nvGrpSpPr>
        <p:grpSpPr>
          <a:xfrm>
            <a:off x="8204200" y="262732"/>
            <a:ext cx="2905125" cy="2178844"/>
            <a:chOff x="8153400" y="365125"/>
            <a:chExt cx="2905125" cy="217884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D2B93B5-5C5F-62EA-8F67-ADADCC24C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3400" y="365125"/>
              <a:ext cx="2905125" cy="2178844"/>
            </a:xfrm>
            <a:prstGeom prst="rect">
              <a:avLst/>
            </a:prstGeom>
          </p:spPr>
        </p:pic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83AF57D1-5EC5-E681-58AD-48DE81600D79}"/>
                </a:ext>
              </a:extLst>
            </p:cNvPr>
            <p:cNvSpPr/>
            <p:nvPr/>
          </p:nvSpPr>
          <p:spPr>
            <a:xfrm>
              <a:off x="9915191" y="1218868"/>
              <a:ext cx="219740" cy="219740"/>
            </a:xfrm>
            <a:prstGeom prst="mathMultiply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乗算記号 12">
              <a:extLst>
                <a:ext uri="{FF2B5EF4-FFF2-40B4-BE49-F238E27FC236}">
                  <a16:creationId xmlns:a16="http://schemas.microsoft.com/office/drawing/2014/main" id="{097ADE3F-F66D-E9F4-6F85-DC04997255CE}"/>
                </a:ext>
              </a:extLst>
            </p:cNvPr>
            <p:cNvSpPr/>
            <p:nvPr/>
          </p:nvSpPr>
          <p:spPr>
            <a:xfrm>
              <a:off x="8626368" y="1575264"/>
              <a:ext cx="219740" cy="21974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B917799-9248-F0FC-62C4-D288FF3222FE}"/>
              </a:ext>
            </a:extLst>
          </p:cNvPr>
          <p:cNvCxnSpPr/>
          <p:nvPr/>
        </p:nvCxnSpPr>
        <p:spPr>
          <a:xfrm flipV="1">
            <a:off x="8896908" y="1003300"/>
            <a:ext cx="1178953" cy="32543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1D90169-9714-C762-308F-7DD7DC355F08}"/>
              </a:ext>
            </a:extLst>
          </p:cNvPr>
          <p:cNvCxnSpPr>
            <a:cxnSpLocks/>
          </p:cNvCxnSpPr>
          <p:nvPr/>
        </p:nvCxnSpPr>
        <p:spPr>
          <a:xfrm flipH="1">
            <a:off x="9061023" y="1391732"/>
            <a:ext cx="1124708" cy="300879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3265DAA-7445-52E6-77BB-ABB7BFFF1121}"/>
              </a:ext>
            </a:extLst>
          </p:cNvPr>
          <p:cNvSpPr txBox="1"/>
          <p:nvPr/>
        </p:nvSpPr>
        <p:spPr>
          <a:xfrm>
            <a:off x="8743210" y="73841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collapse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9629020-DC62-6C75-B75C-2D83FA1E4772}"/>
              </a:ext>
            </a:extLst>
          </p:cNvPr>
          <p:cNvSpPr txBox="1"/>
          <p:nvPr/>
        </p:nvSpPr>
        <p:spPr>
          <a:xfrm>
            <a:off x="9335762" y="159758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accretion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2CC5DA-4873-B47B-CA8A-545136584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25950"/>
            <a:ext cx="5093140" cy="38198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1C6EB0-E088-994F-7AA3-EEC1EF6A1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25950"/>
            <a:ext cx="5093140" cy="3819855"/>
          </a:xfrm>
          <a:prstGeom prst="rect">
            <a:avLst/>
          </a:prstGeom>
        </p:spPr>
      </p:pic>
      <p:sp>
        <p:nvSpPr>
          <p:cNvPr id="12" name="乗算記号 11">
            <a:extLst>
              <a:ext uri="{FF2B5EF4-FFF2-40B4-BE49-F238E27FC236}">
                <a16:creationId xmlns:a16="http://schemas.microsoft.com/office/drawing/2014/main" id="{2194717E-5C9A-F75E-64C0-57E6F73A3B21}"/>
              </a:ext>
            </a:extLst>
          </p:cNvPr>
          <p:cNvSpPr/>
          <p:nvPr/>
        </p:nvSpPr>
        <p:spPr>
          <a:xfrm>
            <a:off x="4409968" y="3777331"/>
            <a:ext cx="219740" cy="2197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8FC550A9-AE2A-291B-F01E-38D2F34AE758}"/>
              </a:ext>
            </a:extLst>
          </p:cNvPr>
          <p:cNvSpPr/>
          <p:nvPr/>
        </p:nvSpPr>
        <p:spPr>
          <a:xfrm>
            <a:off x="1990391" y="5040775"/>
            <a:ext cx="219740" cy="219740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記号 18">
            <a:extLst>
              <a:ext uri="{FF2B5EF4-FFF2-40B4-BE49-F238E27FC236}">
                <a16:creationId xmlns:a16="http://schemas.microsoft.com/office/drawing/2014/main" id="{BB62A648-57A5-4AD9-C8C9-4937FB7039CC}"/>
              </a:ext>
            </a:extLst>
          </p:cNvPr>
          <p:cNvSpPr/>
          <p:nvPr/>
        </p:nvSpPr>
        <p:spPr>
          <a:xfrm>
            <a:off x="9061023" y="4044442"/>
            <a:ext cx="219740" cy="2197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乗算記号 23">
            <a:extLst>
              <a:ext uri="{FF2B5EF4-FFF2-40B4-BE49-F238E27FC236}">
                <a16:creationId xmlns:a16="http://schemas.microsoft.com/office/drawing/2014/main" id="{7EF9EFB7-F06B-540B-FF56-6AE534BE6719}"/>
              </a:ext>
            </a:extLst>
          </p:cNvPr>
          <p:cNvSpPr/>
          <p:nvPr/>
        </p:nvSpPr>
        <p:spPr>
          <a:xfrm>
            <a:off x="7159291" y="5049635"/>
            <a:ext cx="219740" cy="219740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0EDA53-9C91-32DD-4A68-B58ED2D6E44F}"/>
              </a:ext>
            </a:extLst>
          </p:cNvPr>
          <p:cNvSpPr txBox="1"/>
          <p:nvPr/>
        </p:nvSpPr>
        <p:spPr>
          <a:xfrm>
            <a:off x="2454638" y="639795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</a:t>
            </a:r>
            <a:r>
              <a:rPr kumimoji="1" lang="en-US" altLang="ja-JP" baseline="-25000" dirty="0" err="1"/>
              <a:t>infall</a:t>
            </a:r>
            <a:r>
              <a:rPr kumimoji="1" lang="en-US" altLang="ja-JP" dirty="0"/>
              <a:t> [cm]</a:t>
            </a:r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FFA07A3-F040-57D2-4BF3-45B0835E5D92}"/>
              </a:ext>
            </a:extLst>
          </p:cNvPr>
          <p:cNvSpPr txBox="1"/>
          <p:nvPr/>
        </p:nvSpPr>
        <p:spPr>
          <a:xfrm rot="16200000">
            <a:off x="50530" y="432786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 [cm]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5841B47-9AC1-274A-6EA6-8C8E994F0F92}"/>
              </a:ext>
            </a:extLst>
          </p:cNvPr>
          <p:cNvSpPr txBox="1"/>
          <p:nvPr/>
        </p:nvSpPr>
        <p:spPr>
          <a:xfrm>
            <a:off x="8356535" y="639795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baseline="-25000" dirty="0"/>
              <a:t>*</a:t>
            </a:r>
            <a:r>
              <a:rPr kumimoji="1" lang="en-US" altLang="ja-JP" dirty="0"/>
              <a:t> [M</a:t>
            </a:r>
            <a:r>
              <a:rPr kumimoji="1" lang="en-US" altLang="ja-JP" baseline="-25000" dirty="0"/>
              <a:t>⊙</a:t>
            </a:r>
            <a:r>
              <a:rPr kumimoji="1" lang="en-US" altLang="ja-JP" dirty="0"/>
              <a:t>]</a:t>
            </a:r>
            <a:endParaRPr kumimoji="1" lang="ja-JP" altLang="en-US" baseline="-250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02E6984-99C5-01FB-7551-4EBA6CE771C1}"/>
              </a:ext>
            </a:extLst>
          </p:cNvPr>
          <p:cNvSpPr txBox="1"/>
          <p:nvPr/>
        </p:nvSpPr>
        <p:spPr>
          <a:xfrm rot="16200000">
            <a:off x="5477901" y="430197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 [M</a:t>
            </a:r>
            <a:r>
              <a:rPr kumimoji="1" lang="en-US" altLang="ja-JP" baseline="-25000" dirty="0"/>
              <a:t>⊙</a:t>
            </a:r>
            <a:r>
              <a:rPr kumimoji="1" lang="en-US" altLang="ja-JP" dirty="0"/>
              <a:t>]</a:t>
            </a:r>
            <a:endParaRPr kumimoji="1" lang="ja-JP" altLang="en-US" baseline="-250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E21-433D-4BA5-77F1-FD6E9A022510}"/>
              </a:ext>
            </a:extLst>
          </p:cNvPr>
          <p:cNvSpPr txBox="1"/>
          <p:nvPr/>
        </p:nvSpPr>
        <p:spPr>
          <a:xfrm>
            <a:off x="1990391" y="430197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</a:t>
            </a:r>
            <a:r>
              <a:rPr kumimoji="1" lang="en-US" altLang="ja-JP" baseline="-25000" dirty="0" err="1"/>
              <a:t>infall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67DF98-447F-00C7-2EA1-5A1DBC826720}"/>
              </a:ext>
            </a:extLst>
          </p:cNvPr>
          <p:cNvSpPr txBox="1"/>
          <p:nvPr/>
        </p:nvSpPr>
        <p:spPr>
          <a:xfrm>
            <a:off x="2605159" y="479017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</a:t>
            </a:r>
            <a:r>
              <a:rPr kumimoji="1" lang="en-US" altLang="ja-JP" baseline="-25000" dirty="0" err="1"/>
              <a:t>cr</a:t>
            </a:r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AAA661D-0CF9-3281-FCEE-29079E0AFAC7}"/>
              </a:ext>
            </a:extLst>
          </p:cNvPr>
          <p:cNvSpPr txBox="1"/>
          <p:nvPr/>
        </p:nvSpPr>
        <p:spPr>
          <a:xfrm>
            <a:off x="8238719" y="388720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baseline="-25000" dirty="0"/>
              <a:t>*</a:t>
            </a:r>
            <a:endParaRPr kumimoji="1" lang="ja-JP" altLang="en-US" baseline="-250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7036091-DC19-B4EC-AB7B-9005CE41BECF}"/>
              </a:ext>
            </a:extLst>
          </p:cNvPr>
          <p:cNvSpPr txBox="1"/>
          <p:nvPr/>
        </p:nvSpPr>
        <p:spPr>
          <a:xfrm>
            <a:off x="8708719" y="43512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</a:t>
            </a:r>
            <a:r>
              <a:rPr kumimoji="1" lang="en-US" altLang="ja-JP" baseline="-25000" dirty="0" err="1"/>
              <a:t>cr</a:t>
            </a:r>
            <a:endParaRPr kumimoji="1" lang="ja-JP" altLang="en-US" baseline="-250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03D8C8-588E-DF77-2615-B6CF8985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38" y="1342095"/>
            <a:ext cx="1981200" cy="4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3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412D-98D8-4626-A4FE-C63C008F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2AD980B-FF53-561C-8748-B381ADA3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求まった</a:t>
            </a:r>
            <a:r>
              <a:rPr lang="en-US" altLang="ja-JP" sz="3600" b="1" dirty="0" err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M</a:t>
            </a:r>
            <a:r>
              <a:rPr lang="en-US" altLang="ja-JP" sz="3600" b="1" baseline="-25000" dirty="0" err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ch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の意味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BBA6338-D325-9971-B107-3B72E59D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求まった分裂典型質量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は時間とともに変化し、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原始星質量と同程度であり続ける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SK2022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では、外縁での圧力と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速度分散をパラメータとして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与え、それにより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10-1000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⊙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程度の値で変化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そもそも同じ分子雲でも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進化とともに変化するなら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この値は無意味？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D4091D4-DEF0-F0FE-F562-9FA04899D178}"/>
              </a:ext>
            </a:extLst>
          </p:cNvPr>
          <p:cNvGrpSpPr/>
          <p:nvPr/>
        </p:nvGrpSpPr>
        <p:grpSpPr>
          <a:xfrm>
            <a:off x="6096000" y="2379941"/>
            <a:ext cx="5392401" cy="4141337"/>
            <a:chOff x="5796739" y="2625950"/>
            <a:chExt cx="5392401" cy="414133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97F6443-386E-0091-9D34-E2AF4532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625950"/>
              <a:ext cx="5093140" cy="3819855"/>
            </a:xfrm>
            <a:prstGeom prst="rect">
              <a:avLst/>
            </a:prstGeom>
          </p:spPr>
        </p:pic>
        <p:sp>
          <p:nvSpPr>
            <p:cNvPr id="19" name="乗算記号 18">
              <a:extLst>
                <a:ext uri="{FF2B5EF4-FFF2-40B4-BE49-F238E27FC236}">
                  <a16:creationId xmlns:a16="http://schemas.microsoft.com/office/drawing/2014/main" id="{81231612-CD54-A48D-A0C4-6A2A64E4E368}"/>
                </a:ext>
              </a:extLst>
            </p:cNvPr>
            <p:cNvSpPr/>
            <p:nvPr/>
          </p:nvSpPr>
          <p:spPr>
            <a:xfrm>
              <a:off x="9061023" y="4044442"/>
              <a:ext cx="219740" cy="21974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乗算記号 23">
              <a:extLst>
                <a:ext uri="{FF2B5EF4-FFF2-40B4-BE49-F238E27FC236}">
                  <a16:creationId xmlns:a16="http://schemas.microsoft.com/office/drawing/2014/main" id="{DC418048-80ED-F2CB-774E-C4EC40762CE2}"/>
                </a:ext>
              </a:extLst>
            </p:cNvPr>
            <p:cNvSpPr/>
            <p:nvPr/>
          </p:nvSpPr>
          <p:spPr>
            <a:xfrm>
              <a:off x="7159291" y="5049635"/>
              <a:ext cx="219740" cy="219740"/>
            </a:xfrm>
            <a:prstGeom prst="mathMultiply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19AF5C1-B176-8D77-6A9E-367C8ADE5AAD}"/>
                </a:ext>
              </a:extLst>
            </p:cNvPr>
            <p:cNvSpPr txBox="1"/>
            <p:nvPr/>
          </p:nvSpPr>
          <p:spPr>
            <a:xfrm>
              <a:off x="8356535" y="6397955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r>
                <a:rPr kumimoji="1" lang="en-US" altLang="ja-JP" dirty="0"/>
                <a:t>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1FE0A63-C15E-1549-95C4-E8D21539CD26}"/>
                </a:ext>
              </a:extLst>
            </p:cNvPr>
            <p:cNvSpPr txBox="1"/>
            <p:nvPr/>
          </p:nvSpPr>
          <p:spPr>
            <a:xfrm rot="16200000">
              <a:off x="5477901" y="4301977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5C2F894-98C0-2C2F-A830-2F92240C3E5D}"/>
                </a:ext>
              </a:extLst>
            </p:cNvPr>
            <p:cNvSpPr txBox="1"/>
            <p:nvPr/>
          </p:nvSpPr>
          <p:spPr>
            <a:xfrm>
              <a:off x="8238719" y="388720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endParaRPr kumimoji="1" lang="ja-JP" altLang="en-US" baseline="-2500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65EA76E-EEEF-632E-98CA-511ED7E1867D}"/>
                </a:ext>
              </a:extLst>
            </p:cNvPr>
            <p:cNvSpPr txBox="1"/>
            <p:nvPr/>
          </p:nvSpPr>
          <p:spPr>
            <a:xfrm>
              <a:off x="8708719" y="435121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</a:t>
              </a:r>
              <a:r>
                <a:rPr kumimoji="1" lang="en-US" altLang="ja-JP" baseline="-25000" dirty="0" err="1"/>
                <a:t>cr</a:t>
              </a:r>
              <a:endParaRPr kumimoji="1" lang="ja-JP" altLang="en-US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220751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E0805-C6F3-8551-DE73-BC1256FB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FF2C670-8BE5-F112-1A3C-C2C8FCA2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なぜ原始星質量と同程度か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2730A1D-6CD5-6B26-DB2F-E60B01400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50970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Primordial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ではダストが存在せず、原始星の光度は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温度プロファイルに影響しないため、温度は密度（と組成）で定まり、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時の同じ密度での温度になるはず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BE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はその温度・密度での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Jeans mass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 = 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終了時点で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その密度より内側にある総質量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 &lt;&lt;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enc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 &lt;&lt;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BE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 ~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enc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 ~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BE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 ~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~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,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~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304A43A4-B488-804A-5C99-F008F1687AAE}"/>
              </a:ext>
            </a:extLst>
          </p:cNvPr>
          <p:cNvGrpSpPr/>
          <p:nvPr/>
        </p:nvGrpSpPr>
        <p:grpSpPr>
          <a:xfrm>
            <a:off x="7969360" y="3102964"/>
            <a:ext cx="3654263" cy="3637187"/>
            <a:chOff x="7699537" y="3028013"/>
            <a:chExt cx="3654263" cy="3637187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AA000AF8-D050-43FC-8207-81B67C7E8E4F}"/>
                </a:ext>
              </a:extLst>
            </p:cNvPr>
            <p:cNvGrpSpPr/>
            <p:nvPr/>
          </p:nvGrpSpPr>
          <p:grpSpPr>
            <a:xfrm>
              <a:off x="7699537" y="3028013"/>
              <a:ext cx="3654263" cy="3637187"/>
              <a:chOff x="977698" y="2803161"/>
              <a:chExt cx="3654263" cy="3637187"/>
            </a:xfrm>
          </p:grpSpPr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B5414D1B-6E55-F97B-0EC6-FADF7A0DC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125" y="5966085"/>
                <a:ext cx="329783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E9338860-8A18-30D1-6324-9EAA46704C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6525" y="2803161"/>
                <a:ext cx="0" cy="32678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1085931-CF89-55CB-3E6D-BEA06CC2E7B7}"/>
                  </a:ext>
                </a:extLst>
              </p:cNvPr>
              <p:cNvSpPr txBox="1"/>
              <p:nvPr/>
            </p:nvSpPr>
            <p:spPr>
              <a:xfrm>
                <a:off x="3888697" y="6071016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log r</a:t>
                </a:r>
                <a:endParaRPr kumimoji="1" lang="ja-JP" altLang="en-US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D858450-396F-2190-BD1B-8C8C14BB254C}"/>
                  </a:ext>
                </a:extLst>
              </p:cNvPr>
              <p:cNvSpPr txBox="1"/>
              <p:nvPr/>
            </p:nvSpPr>
            <p:spPr>
              <a:xfrm rot="16200000">
                <a:off x="795917" y="4342362"/>
                <a:ext cx="7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/>
                  <a:t>logρ</a:t>
                </a:r>
                <a:endParaRPr kumimoji="1" lang="ja-JP" altLang="en-US"/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6BB12EB-C087-3D61-D819-D0DA0E5A5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6525" y="4049452"/>
                <a:ext cx="1468622" cy="5246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808C7E24-E83C-D835-5FB6-9F5FC6724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5147" y="4574108"/>
                <a:ext cx="1378048" cy="49229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29F64959-E45B-F020-746B-992474F06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5147" y="4574108"/>
                <a:ext cx="927305" cy="13919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0C514280-AB61-E506-A963-6493FE37A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3751" y="2978223"/>
                <a:ext cx="1051396" cy="157825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DAE12F7-5A0D-7424-F021-D40E0593FB1E}"/>
                </a:ext>
              </a:extLst>
            </p:cNvPr>
            <p:cNvSpPr txBox="1"/>
            <p:nvPr/>
          </p:nvSpPr>
          <p:spPr>
            <a:xfrm>
              <a:off x="9332981" y="6245941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</a:t>
              </a:r>
              <a:r>
                <a:rPr kumimoji="1" lang="en-US" altLang="ja-JP" baseline="-25000" dirty="0" err="1"/>
                <a:t>infall</a:t>
              </a:r>
              <a:endParaRPr kumimoji="1" lang="ja-JP" altLang="en-US"/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7DAC628-6714-39FE-755A-A1F1926F20B9}"/>
                </a:ext>
              </a:extLst>
            </p:cNvPr>
            <p:cNvCxnSpPr/>
            <p:nvPr/>
          </p:nvCxnSpPr>
          <p:spPr>
            <a:xfrm>
              <a:off x="9676986" y="4152275"/>
              <a:ext cx="0" cy="20246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04" name="グループ化 7203">
            <a:extLst>
              <a:ext uri="{FF2B5EF4-FFF2-40B4-BE49-F238E27FC236}">
                <a16:creationId xmlns:a16="http://schemas.microsoft.com/office/drawing/2014/main" id="{1AFE0970-7AF6-FF3D-11A9-6FF47D5CF950}"/>
              </a:ext>
            </a:extLst>
          </p:cNvPr>
          <p:cNvGrpSpPr/>
          <p:nvPr/>
        </p:nvGrpSpPr>
        <p:grpSpPr>
          <a:xfrm>
            <a:off x="8544908" y="3260390"/>
            <a:ext cx="1239366" cy="3429834"/>
            <a:chOff x="8275085" y="3185439"/>
            <a:chExt cx="1239366" cy="3429834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E0BF40A-2E83-CB91-7361-6EB2155DD046}"/>
                </a:ext>
              </a:extLst>
            </p:cNvPr>
            <p:cNvSpPr txBox="1"/>
            <p:nvPr/>
          </p:nvSpPr>
          <p:spPr>
            <a:xfrm>
              <a:off x="8883266" y="6245941"/>
              <a:ext cx="26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</a:t>
              </a:r>
              <a:endParaRPr kumimoji="1" lang="ja-JP" altLang="en-US"/>
            </a:p>
          </p:txBody>
        </p:sp>
        <p:cxnSp>
          <p:nvCxnSpPr>
            <p:cNvPr id="7180" name="直線コネクタ 7179">
              <a:extLst>
                <a:ext uri="{FF2B5EF4-FFF2-40B4-BE49-F238E27FC236}">
                  <a16:creationId xmlns:a16="http://schemas.microsoft.com/office/drawing/2014/main" id="{7C7B4D7D-B925-2224-C11C-1DC60EA33BE9}"/>
                </a:ext>
              </a:extLst>
            </p:cNvPr>
            <p:cNvCxnSpPr/>
            <p:nvPr/>
          </p:nvCxnSpPr>
          <p:spPr>
            <a:xfrm>
              <a:off x="9017277" y="4546234"/>
              <a:ext cx="471497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03" name="グループ化 7202">
              <a:extLst>
                <a:ext uri="{FF2B5EF4-FFF2-40B4-BE49-F238E27FC236}">
                  <a16:creationId xmlns:a16="http://schemas.microsoft.com/office/drawing/2014/main" id="{D00265FA-DBEA-ACE0-15FE-4C2595BDEB55}"/>
                </a:ext>
              </a:extLst>
            </p:cNvPr>
            <p:cNvGrpSpPr/>
            <p:nvPr/>
          </p:nvGrpSpPr>
          <p:grpSpPr>
            <a:xfrm>
              <a:off x="8275085" y="3185439"/>
              <a:ext cx="1239366" cy="2945537"/>
              <a:chOff x="8275085" y="3185439"/>
              <a:chExt cx="1239366" cy="2945537"/>
            </a:xfrm>
          </p:grpSpPr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20E95611-81FB-1923-9748-D436F158A1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99579" y="4616969"/>
                <a:ext cx="0" cy="1446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8" name="直線コネクタ 7167">
                <a:extLst>
                  <a:ext uri="{FF2B5EF4-FFF2-40B4-BE49-F238E27FC236}">
                    <a16:creationId xmlns:a16="http://schemas.microsoft.com/office/drawing/2014/main" id="{E0120BCE-1F57-B283-AC59-AA324CD2AB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9314" y="4410751"/>
                <a:ext cx="0" cy="1652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9" name="直線コネクタ 7168">
                <a:extLst>
                  <a:ext uri="{FF2B5EF4-FFF2-40B4-BE49-F238E27FC236}">
                    <a16:creationId xmlns:a16="http://schemas.microsoft.com/office/drawing/2014/main" id="{FE396953-582D-F9D3-66C3-9868E527A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3609" y="6063520"/>
                <a:ext cx="6536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4" name="直線コネクタ 7173">
                <a:extLst>
                  <a:ext uri="{FF2B5EF4-FFF2-40B4-BE49-F238E27FC236}">
                    <a16:creationId xmlns:a16="http://schemas.microsoft.com/office/drawing/2014/main" id="{ABEFC549-9FCD-A8BD-1143-32ADA361F1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5020" y="4410751"/>
                <a:ext cx="682257" cy="2062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1" name="直線コネクタ 7180">
                <a:extLst>
                  <a:ext uri="{FF2B5EF4-FFF2-40B4-BE49-F238E27FC236}">
                    <a16:creationId xmlns:a16="http://schemas.microsoft.com/office/drawing/2014/main" id="{58D967AD-C6C3-D74D-A9EA-D1F389836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451" y="4616969"/>
                <a:ext cx="0" cy="151400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2" name="直線コネクタ 7181">
                <a:extLst>
                  <a:ext uri="{FF2B5EF4-FFF2-40B4-BE49-F238E27FC236}">
                    <a16:creationId xmlns:a16="http://schemas.microsoft.com/office/drawing/2014/main" id="{A3F4D2BE-3C97-EEC3-E045-2190E4583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085" y="6130976"/>
                <a:ext cx="123936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5" name="直線コネクタ 7194">
                <a:extLst>
                  <a:ext uri="{FF2B5EF4-FFF2-40B4-BE49-F238E27FC236}">
                    <a16:creationId xmlns:a16="http://schemas.microsoft.com/office/drawing/2014/main" id="{DE5427A9-7870-B40C-EBC8-A1D2E282D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8836" y="3185440"/>
                <a:ext cx="965615" cy="143152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8" name="直線コネクタ 7197">
                <a:extLst>
                  <a:ext uri="{FF2B5EF4-FFF2-40B4-BE49-F238E27FC236}">
                    <a16:creationId xmlns:a16="http://schemas.microsoft.com/office/drawing/2014/main" id="{818BABA0-7A72-9812-4A9A-6A889EEAB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085" y="3185439"/>
                <a:ext cx="0" cy="294553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05" name="Picture 4">
            <a:extLst>
              <a:ext uri="{FF2B5EF4-FFF2-40B4-BE49-F238E27FC236}">
                <a16:creationId xmlns:a16="http://schemas.microsoft.com/office/drawing/2014/main" id="{F07F8B4A-1C61-54FE-7A53-A5AB7232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24" y="5651970"/>
            <a:ext cx="1155697" cy="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6">
            <a:extLst>
              <a:ext uri="{FF2B5EF4-FFF2-40B4-BE49-F238E27FC236}">
                <a16:creationId xmlns:a16="http://schemas.microsoft.com/office/drawing/2014/main" id="{8D7436AE-3066-C32E-20E7-B3976219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695" y="4609507"/>
            <a:ext cx="1268533" cy="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7" name="テキスト ボックス 7206">
            <a:extLst>
              <a:ext uri="{FF2B5EF4-FFF2-40B4-BE49-F238E27FC236}">
                <a16:creationId xmlns:a16="http://schemas.microsoft.com/office/drawing/2014/main" id="{0C1821ED-A61F-3648-F988-A1DC82DDE88C}"/>
              </a:ext>
            </a:extLst>
          </p:cNvPr>
          <p:cNvSpPr txBox="1"/>
          <p:nvPr/>
        </p:nvSpPr>
        <p:spPr>
          <a:xfrm>
            <a:off x="8648453" y="400291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baseline="-25000" dirty="0"/>
              <a:t>BE</a:t>
            </a:r>
            <a:endParaRPr kumimoji="1" lang="ja-JP" altLang="en-US"/>
          </a:p>
        </p:txBody>
      </p:sp>
      <p:sp>
        <p:nvSpPr>
          <p:cNvPr id="7208" name="テキスト ボックス 7207">
            <a:extLst>
              <a:ext uri="{FF2B5EF4-FFF2-40B4-BE49-F238E27FC236}">
                <a16:creationId xmlns:a16="http://schemas.microsoft.com/office/drawing/2014/main" id="{A1712FF0-7940-23CF-199E-B252543E1CEC}"/>
              </a:ext>
            </a:extLst>
          </p:cNvPr>
          <p:cNvSpPr txBox="1"/>
          <p:nvPr/>
        </p:nvSpPr>
        <p:spPr>
          <a:xfrm>
            <a:off x="8611629" y="5186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</a:t>
            </a:r>
            <a:r>
              <a:rPr kumimoji="1" lang="en-US" altLang="ja-JP" baseline="-25000" dirty="0" err="1"/>
              <a:t>enc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90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5CE91-453C-9D5C-0CB7-72B8193B1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3ACEB76-279B-5358-9B79-7891D9C9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Primordial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でないときには分裂質量は決まる？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0C56F02-B76D-325F-4AF7-F6CB08EC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Primordial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でなくても、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が時間とともに変化するのは同じ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ダストは内側では加熱、外側では冷却としてはたらく、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もしくはガス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-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ダストの結合が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弱まり影響しなくなる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が小さいうちはダスト加熱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により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Jeans mass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が上昇し、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より外側に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&gt;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が大きくなるとその逆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7E2CC96-C248-8B90-40CA-2A4B0771A1CA}"/>
              </a:ext>
            </a:extLst>
          </p:cNvPr>
          <p:cNvGrpSpPr/>
          <p:nvPr/>
        </p:nvGrpSpPr>
        <p:grpSpPr>
          <a:xfrm>
            <a:off x="6096000" y="2562174"/>
            <a:ext cx="5377721" cy="4119684"/>
            <a:chOff x="6096000" y="2562174"/>
            <a:chExt cx="5377721" cy="4119684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062EAF59-B8AC-AFEF-FB2E-ABCC90DF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3252" y="2562174"/>
              <a:ext cx="5000469" cy="375035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7ACD838-2F7F-767C-D3B7-6479BC02F6D9}"/>
                </a:ext>
              </a:extLst>
            </p:cNvPr>
            <p:cNvSpPr txBox="1"/>
            <p:nvPr/>
          </p:nvSpPr>
          <p:spPr>
            <a:xfrm>
              <a:off x="8655796" y="6312526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r>
                <a:rPr kumimoji="1" lang="en-US" altLang="ja-JP" dirty="0"/>
                <a:t>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34FB358-F873-80B0-5E9C-5F5D219243DD}"/>
                </a:ext>
              </a:extLst>
            </p:cNvPr>
            <p:cNvSpPr txBox="1"/>
            <p:nvPr/>
          </p:nvSpPr>
          <p:spPr>
            <a:xfrm rot="16200000">
              <a:off x="5777162" y="4216548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D7D5258-ADB1-D8C7-6E71-0F3E9BC8F690}"/>
                </a:ext>
              </a:extLst>
            </p:cNvPr>
            <p:cNvSpPr txBox="1"/>
            <p:nvPr/>
          </p:nvSpPr>
          <p:spPr>
            <a:xfrm>
              <a:off x="8503486" y="4031882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endParaRPr kumimoji="1" lang="ja-JP" altLang="en-US" baseline="-2500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9F604DE-7204-8450-CE77-4611BD7F5548}"/>
                </a:ext>
              </a:extLst>
            </p:cNvPr>
            <p:cNvSpPr txBox="1"/>
            <p:nvPr/>
          </p:nvSpPr>
          <p:spPr>
            <a:xfrm>
              <a:off x="9007980" y="467550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</a:t>
              </a:r>
              <a:r>
                <a:rPr kumimoji="1" lang="en-US" altLang="ja-JP" baseline="-25000" dirty="0" err="1"/>
                <a:t>cr</a:t>
              </a:r>
              <a:endParaRPr kumimoji="1" lang="ja-JP" altLang="en-US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34227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A6FFE-30FF-CD3C-8D83-BF967DC9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6737A82-85B0-C5F6-0472-6E7A70DA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Primordial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でないときには分裂質量は決まる？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D42B781-B0E1-EFE8-07F8-F2E52AB3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&gt;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のとき、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で分裂できるが、そのタイムスケールは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がその半径に到達するタイムスケールと同じなので、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降着に巻き込まれ分裂できない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&lt; 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のとき、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で分裂する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タイムスケールは降着の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タイムスケールと同程度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⇨分裂できるように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に等しくなるときの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質量が分裂最小質量を与える？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F40F56C-54ED-992C-53B0-73C3027BC070}"/>
              </a:ext>
            </a:extLst>
          </p:cNvPr>
          <p:cNvGrpSpPr/>
          <p:nvPr/>
        </p:nvGrpSpPr>
        <p:grpSpPr>
          <a:xfrm>
            <a:off x="6096000" y="2562174"/>
            <a:ext cx="5377721" cy="4119684"/>
            <a:chOff x="6096000" y="2562174"/>
            <a:chExt cx="5377721" cy="4119684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2F7CE7F1-4E24-E0B1-28DD-03418AA6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3252" y="2562174"/>
              <a:ext cx="5000469" cy="375035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88099D-5AD1-4044-37F4-473A662E12DA}"/>
                </a:ext>
              </a:extLst>
            </p:cNvPr>
            <p:cNvSpPr txBox="1"/>
            <p:nvPr/>
          </p:nvSpPr>
          <p:spPr>
            <a:xfrm>
              <a:off x="8655796" y="6312526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r>
                <a:rPr kumimoji="1" lang="en-US" altLang="ja-JP" dirty="0"/>
                <a:t>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ABA386D-B33C-5C81-2920-7FFD7F982E26}"/>
                </a:ext>
              </a:extLst>
            </p:cNvPr>
            <p:cNvSpPr txBox="1"/>
            <p:nvPr/>
          </p:nvSpPr>
          <p:spPr>
            <a:xfrm rot="16200000">
              <a:off x="5777162" y="4216548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 [M</a:t>
              </a:r>
              <a:r>
                <a:rPr kumimoji="1" lang="en-US" altLang="ja-JP" baseline="-25000" dirty="0"/>
                <a:t>⊙</a:t>
              </a:r>
              <a:r>
                <a:rPr kumimoji="1" lang="en-US" altLang="ja-JP" dirty="0"/>
                <a:t>]</a:t>
              </a:r>
              <a:endParaRPr kumimoji="1" lang="ja-JP" altLang="en-US" baseline="-2500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7D166EB-61EC-E976-7517-AF54B176E10A}"/>
                </a:ext>
              </a:extLst>
            </p:cNvPr>
            <p:cNvSpPr txBox="1"/>
            <p:nvPr/>
          </p:nvSpPr>
          <p:spPr>
            <a:xfrm>
              <a:off x="8503486" y="4031882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</a:t>
              </a:r>
              <a:r>
                <a:rPr kumimoji="1" lang="en-US" altLang="ja-JP" baseline="-25000" dirty="0"/>
                <a:t>*</a:t>
              </a:r>
              <a:endParaRPr kumimoji="1" lang="ja-JP" altLang="en-US" baseline="-2500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BFA5037-6F05-0163-A594-9A119F478984}"/>
                </a:ext>
              </a:extLst>
            </p:cNvPr>
            <p:cNvSpPr txBox="1"/>
            <p:nvPr/>
          </p:nvSpPr>
          <p:spPr>
            <a:xfrm>
              <a:off x="9007980" y="467550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</a:t>
              </a:r>
              <a:r>
                <a:rPr kumimoji="1" lang="en-US" altLang="ja-JP" baseline="-25000" dirty="0" err="1"/>
                <a:t>cr</a:t>
              </a:r>
              <a:endParaRPr kumimoji="1" lang="ja-JP" altLang="en-US" baseline="-2500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E58E84-3BEB-6176-1435-E6103553600A}"/>
              </a:ext>
            </a:extLst>
          </p:cNvPr>
          <p:cNvSpPr txBox="1"/>
          <p:nvPr/>
        </p:nvSpPr>
        <p:spPr>
          <a:xfrm>
            <a:off x="6947801" y="2790553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solar metal</a:t>
            </a:r>
            <a:r>
              <a:rPr lang="ja-JP" altLang="en-US"/>
              <a:t>の場合</a:t>
            </a:r>
            <a:endParaRPr kumimoji="1" lang="ja-JP" altLang="en-US"/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58C708F3-19CB-6327-E9B8-DCB680569A9D}"/>
              </a:ext>
            </a:extLst>
          </p:cNvPr>
          <p:cNvSpPr/>
          <p:nvPr/>
        </p:nvSpPr>
        <p:spPr>
          <a:xfrm>
            <a:off x="7758150" y="5177528"/>
            <a:ext cx="219740" cy="2197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41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9AB1-AB09-F222-C815-AFDA077F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566C521-8911-8188-CA02-25504930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今後の展望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DCA2BAF-658F-D808-A49B-670AF648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後の密度プロファイルに加えて、各密度における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化学組成も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one-zone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計算の結果を使う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原始星の進化（半径の時間変化）を計算し、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、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Mdot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に対応した降着光度を使う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フィードバックが効く場合はこの方法で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metallicity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を変化させて分裂最低質量の変化を計算し、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one-zone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の温度極小点を使った方法との関係を調べる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フィードバックが効く境界の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metallicity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は？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36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8C9F7E7-1DE6-E380-927B-16C8D1F7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イントロ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EE4921A-4481-F7AA-A9A6-0B4F9939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JWST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high-z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銀河が観測されてきている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pop iii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銀河の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IMF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top-heavy</a:t>
            </a:r>
          </a:p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Metallicity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の増加に伴い普遍的な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bottom-heavy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な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Chabrier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や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Salpeter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型に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いつ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IMF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bottom-heavy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になる？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5D7B92-A019-F5C4-C4CE-B9B2AC69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60021"/>
            <a:ext cx="10259666" cy="18169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9D008E-544B-39CA-842A-EF5C9AC84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0" y="3693528"/>
            <a:ext cx="10288236" cy="66649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CA7FDB-425D-E8A2-B184-98E1DD2FC112}"/>
              </a:ext>
            </a:extLst>
          </p:cNvPr>
          <p:cNvSpPr txBox="1"/>
          <p:nvPr/>
        </p:nvSpPr>
        <p:spPr>
          <a:xfrm>
            <a:off x="9472873" y="6176963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Chon et al. 2023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F997-7FF1-39E7-E72D-A53B6204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10BC020-A3FE-F69E-5A68-C369C6B5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イントロ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C2CDD16-DF84-494C-C1D0-9AC3AD60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IMF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1M</a:t>
            </a:r>
            <a:r>
              <a:rPr lang="en-US" altLang="ja-JP" sz="1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⊙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以下の低質量側には原始星フィードバックによる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ダストを介した加熱が効いている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温度が上がると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Jeans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質量が上昇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⇨分裂による低質量星の形成が抑制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177305-D3C0-253E-4500-230A3C2B41B4}"/>
              </a:ext>
            </a:extLst>
          </p:cNvPr>
          <p:cNvSpPr txBox="1"/>
          <p:nvPr/>
        </p:nvSpPr>
        <p:spPr>
          <a:xfrm>
            <a:off x="7974848" y="5946775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Chon et al. 2023</a:t>
            </a:r>
          </a:p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6AB737-8341-3F6F-8C22-EF6C752C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0" y="3216275"/>
            <a:ext cx="6692900" cy="2730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1182F1-62FD-FD24-DE2F-CAF10811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30" y="5946775"/>
            <a:ext cx="6692900" cy="5461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1E8BF9-329F-8002-FA50-50EBE0A09561}"/>
              </a:ext>
            </a:extLst>
          </p:cNvPr>
          <p:cNvSpPr txBox="1"/>
          <p:nvPr/>
        </p:nvSpPr>
        <p:spPr>
          <a:xfrm>
            <a:off x="7974848" y="502920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フィードバックあり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043486-AF2D-2028-C898-73D183BF53C5}"/>
              </a:ext>
            </a:extLst>
          </p:cNvPr>
          <p:cNvSpPr txBox="1"/>
          <p:nvPr/>
        </p:nvSpPr>
        <p:spPr>
          <a:xfrm>
            <a:off x="7974848" y="375285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フィードバックなし</a:t>
            </a:r>
          </a:p>
        </p:txBody>
      </p:sp>
    </p:spTree>
    <p:extLst>
      <p:ext uri="{BB962C8B-B14F-4D97-AF65-F5344CB8AC3E}">
        <p14:creationId xmlns:p14="http://schemas.microsoft.com/office/powerpoint/2010/main" val="245761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B195E-81FD-9379-A3DA-DD29A04EF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77143E0-8C17-E482-C68F-7A8D95CB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分裂質量を決める方法</a:t>
            </a:r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(one-zone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モデル</a:t>
            </a:r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)</a:t>
            </a:r>
            <a:endParaRPr lang="ja-JP" altLang="en-US" sz="36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0B8261C-DC06-5723-869B-698C809F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5398837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one-zone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計算で球対称ガス雲の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を化学組成をときながら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   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の進化を計算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有効断熱指数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そのときの半径より内側のガスは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runaway 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の後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いずれ降着して星質量になる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005D2-745A-C92A-03DB-D23AA70E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6" y="1357312"/>
            <a:ext cx="1004553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33093-C28B-1843-FB65-AC3F3543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34" y="2133522"/>
            <a:ext cx="1674813" cy="72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BFAE792-515D-8B06-B503-CEE56D66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02" y="2927857"/>
            <a:ext cx="1289403" cy="3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B62BE-9076-EF61-5B6F-5000E45AFCAF}"/>
              </a:ext>
            </a:extLst>
          </p:cNvPr>
          <p:cNvSpPr txBox="1"/>
          <p:nvPr/>
        </p:nvSpPr>
        <p:spPr>
          <a:xfrm>
            <a:off x="2819922" y="281790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のときフィラメントで重力崩壊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B77C50-9449-FB97-602F-9349755551B7}"/>
              </a:ext>
            </a:extLst>
          </p:cNvPr>
          <p:cNvSpPr txBox="1"/>
          <p:nvPr/>
        </p:nvSpPr>
        <p:spPr>
          <a:xfrm>
            <a:off x="2819922" y="333377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のとき球対称で重力崩壊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139E7F-75ED-AF62-1C7C-04CDBECE560E}"/>
              </a:ext>
            </a:extLst>
          </p:cNvPr>
          <p:cNvSpPr txBox="1"/>
          <p:nvPr/>
        </p:nvSpPr>
        <p:spPr>
          <a:xfrm>
            <a:off x="1135521" y="3856990"/>
            <a:ext cx="53270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</a:t>
            </a:r>
            <a:r>
              <a:rPr kumimoji="1"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</a:t>
            </a:r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</a:t>
            </a:r>
            <a:r>
              <a:rPr kumimoji="1"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以下から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以上に変化</a:t>
            </a:r>
            <a:b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= 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温度が極小となる点で</a:t>
            </a:r>
            <a:b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分裂が起こる</a:t>
            </a:r>
            <a:b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endParaRPr kumimoji="1" lang="ja-JP" altLang="en-US" sz="28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BD952290-7216-D6C5-817D-B4B8031D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02" y="3411677"/>
            <a:ext cx="1629753" cy="4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729AB565-FE38-32A5-898A-88014CEC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87" y="4016137"/>
            <a:ext cx="507381" cy="2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CB07C2-9D6F-CAF7-849F-F3240E2B6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043" y="3346805"/>
            <a:ext cx="5011991" cy="3380770"/>
          </a:xfrm>
          <a:prstGeom prst="rect">
            <a:avLst/>
          </a:prstGeom>
        </p:spPr>
      </p:pic>
      <p:sp>
        <p:nvSpPr>
          <p:cNvPr id="15" name="乗算記号 14">
            <a:extLst>
              <a:ext uri="{FF2B5EF4-FFF2-40B4-BE49-F238E27FC236}">
                <a16:creationId xmlns:a16="http://schemas.microsoft.com/office/drawing/2014/main" id="{48D4CA48-234C-5C2D-691C-D6B96CAAE84E}"/>
              </a:ext>
            </a:extLst>
          </p:cNvPr>
          <p:cNvSpPr/>
          <p:nvPr/>
        </p:nvSpPr>
        <p:spPr>
          <a:xfrm>
            <a:off x="8392930" y="4924516"/>
            <a:ext cx="172178" cy="1721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DD63A37C-4585-6662-C11C-022648652A8A}"/>
              </a:ext>
            </a:extLst>
          </p:cNvPr>
          <p:cNvSpPr/>
          <p:nvPr/>
        </p:nvSpPr>
        <p:spPr>
          <a:xfrm>
            <a:off x="7839826" y="4838427"/>
            <a:ext cx="172178" cy="1721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C06EC1BA-E37D-6C0B-D0A3-B4CFF9AE999F}"/>
              </a:ext>
            </a:extLst>
          </p:cNvPr>
          <p:cNvSpPr/>
          <p:nvPr/>
        </p:nvSpPr>
        <p:spPr>
          <a:xfrm>
            <a:off x="8892869" y="5549412"/>
            <a:ext cx="172178" cy="1721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記号 18">
            <a:extLst>
              <a:ext uri="{FF2B5EF4-FFF2-40B4-BE49-F238E27FC236}">
                <a16:creationId xmlns:a16="http://schemas.microsoft.com/office/drawing/2014/main" id="{C7E3BFF9-0EFD-61AF-9104-4E90F089BD2D}"/>
              </a:ext>
            </a:extLst>
          </p:cNvPr>
          <p:cNvSpPr/>
          <p:nvPr/>
        </p:nvSpPr>
        <p:spPr>
          <a:xfrm>
            <a:off x="8287451" y="5956121"/>
            <a:ext cx="172178" cy="1721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853639-EC65-18B1-14E0-39C13A72ED6A}"/>
              </a:ext>
            </a:extLst>
          </p:cNvPr>
          <p:cNvSpPr txBox="1"/>
          <p:nvPr/>
        </p:nvSpPr>
        <p:spPr>
          <a:xfrm>
            <a:off x="7429022" y="3708994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温度極小点での</a:t>
            </a:r>
            <a:r>
              <a:rPr kumimoji="1" lang="en-US" altLang="ja-JP" dirty="0"/>
              <a:t>Jeans Mass</a:t>
            </a:r>
            <a:r>
              <a:rPr kumimoji="1" lang="ja-JP" altLang="en-US"/>
              <a:t>が</a:t>
            </a:r>
            <a:br>
              <a:rPr kumimoji="1" lang="en-US" altLang="ja-JP" dirty="0"/>
            </a:br>
            <a:r>
              <a:rPr kumimoji="1" lang="ja-JP" altLang="en-US"/>
              <a:t>分裂典型質量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EAAD79-DB68-060D-2789-89C7905DC6DE}"/>
              </a:ext>
            </a:extLst>
          </p:cNvPr>
          <p:cNvSpPr txBox="1"/>
          <p:nvPr/>
        </p:nvSpPr>
        <p:spPr>
          <a:xfrm>
            <a:off x="10160303" y="573371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Omukai 2000</a:t>
            </a:r>
            <a:endParaRPr kumimoji="1" lang="ja-JP" alt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627C7B3-BF04-FF33-2E16-8EB91316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1762047"/>
            <a:ext cx="1004553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5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8AE4-1354-D1E1-F94F-C304BFFB5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E358429-6BB3-6681-A0A0-F527148A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分裂質量を決める方法</a:t>
            </a:r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(SK2022)</a:t>
            </a:r>
            <a:endParaRPr lang="ja-JP" altLang="en-US" sz="36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A7B8E98-A19A-BB5A-AF48-B63780A9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Krumholz (2011)</a:t>
            </a: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球対称の星形成で、降着期にガスが分裂できる最低質量を計算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原始星が光ることを考慮してエネルギーバランスからダスト・ガスの温度プロファイルを求める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ある半径の点近くで分裂するために必要な質量は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Jeans mass</a:t>
            </a: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そこで分裂に使える質量は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enclosed mass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Jeans mass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より速く上昇する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⇨分裂が始まる最低の半径、最小の質量がある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Sharda &amp; Krumholz (2022)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ではこれを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Primordial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まで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Metallicity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を変化させて分裂の典型質量を計算</a:t>
            </a:r>
          </a:p>
        </p:txBody>
      </p:sp>
    </p:spTree>
    <p:extLst>
      <p:ext uri="{BB962C8B-B14F-4D97-AF65-F5344CB8AC3E}">
        <p14:creationId xmlns:p14="http://schemas.microsoft.com/office/powerpoint/2010/main" val="18759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CC80-4C56-B984-B17E-6E83A826B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E5DC5EE-9E48-9AEE-71BB-6E12FE22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分裂質量を決める方法</a:t>
            </a:r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(SK2022)</a:t>
            </a:r>
            <a:endParaRPr lang="ja-JP" altLang="en-US" sz="36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E5DDBB3-2887-D1FA-B834-EEB0917F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one-zone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モデルで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見積もった分裂質量との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関係は？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4EA5FFF-87E3-BEE4-FD44-6F5DDD6078A1}"/>
              </a:ext>
            </a:extLst>
          </p:cNvPr>
          <p:cNvGrpSpPr/>
          <p:nvPr/>
        </p:nvGrpSpPr>
        <p:grpSpPr>
          <a:xfrm>
            <a:off x="1214436" y="1453418"/>
            <a:ext cx="8675097" cy="2355992"/>
            <a:chOff x="1485898" y="2258871"/>
            <a:chExt cx="8675097" cy="2355992"/>
          </a:xfrm>
        </p:grpSpPr>
        <p:sp>
          <p:nvSpPr>
            <p:cNvPr id="2" name="円/楕円 1">
              <a:extLst>
                <a:ext uri="{FF2B5EF4-FFF2-40B4-BE49-F238E27FC236}">
                  <a16:creationId xmlns:a16="http://schemas.microsoft.com/office/drawing/2014/main" id="{B6498F90-E733-3FDC-C2C7-2660A3403CE4}"/>
                </a:ext>
              </a:extLst>
            </p:cNvPr>
            <p:cNvSpPr/>
            <p:nvPr/>
          </p:nvSpPr>
          <p:spPr>
            <a:xfrm>
              <a:off x="1485898" y="2292351"/>
              <a:ext cx="2370564" cy="2322512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6116"/>
                    <a:lumOff val="63884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星 5 2">
              <a:extLst>
                <a:ext uri="{FF2B5EF4-FFF2-40B4-BE49-F238E27FC236}">
                  <a16:creationId xmlns:a16="http://schemas.microsoft.com/office/drawing/2014/main" id="{E308CE11-3933-72B4-A03A-E9769127C702}"/>
                </a:ext>
              </a:extLst>
            </p:cNvPr>
            <p:cNvSpPr/>
            <p:nvPr/>
          </p:nvSpPr>
          <p:spPr>
            <a:xfrm flipH="1">
              <a:off x="2586037" y="3343275"/>
              <a:ext cx="171450" cy="17145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335E505D-7498-4223-7C1A-6D7E2F77A822}"/>
                </a:ext>
              </a:extLst>
            </p:cNvPr>
            <p:cNvSpPr/>
            <p:nvPr/>
          </p:nvSpPr>
          <p:spPr>
            <a:xfrm>
              <a:off x="3466546" y="3039084"/>
              <a:ext cx="779832" cy="7798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B90C6BC-7101-7F78-E035-28399D8DD370}"/>
                </a:ext>
              </a:extLst>
            </p:cNvPr>
            <p:cNvSpPr txBox="1"/>
            <p:nvPr/>
          </p:nvSpPr>
          <p:spPr>
            <a:xfrm>
              <a:off x="4267779" y="3343275"/>
              <a:ext cx="3034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分裂に必要な</a:t>
              </a:r>
              <a:r>
                <a:rPr kumimoji="1" lang="en-US" altLang="ja-JP" sz="20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Mass M</a:t>
              </a:r>
              <a:r>
                <a:rPr kumimoji="1" lang="en-US" altLang="ja-JP" sz="2000" baseline="-250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BE</a:t>
              </a:r>
              <a:endParaRPr kumimoji="1"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7B1A777-76C0-70BA-D424-47423DA471E5}"/>
                </a:ext>
              </a:extLst>
            </p:cNvPr>
            <p:cNvSpPr txBox="1"/>
            <p:nvPr/>
          </p:nvSpPr>
          <p:spPr>
            <a:xfrm>
              <a:off x="3617216" y="2294789"/>
              <a:ext cx="6543779" cy="857781"/>
            </a:xfrm>
            <a:prstGeom prst="rect">
              <a:avLst/>
            </a:prstGeom>
            <a:noFill/>
          </p:spPr>
          <p:txBody>
            <a:bodyPr wrap="none" tIns="72000" bIns="72000" rtlCol="0">
              <a:spAutoFit/>
            </a:bodyPr>
            <a:lstStyle/>
            <a:p>
              <a:r>
                <a:rPr kumimoji="1" lang="ja-JP" altLang="en-US" sz="20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分裂に</a:t>
              </a:r>
              <a:r>
                <a:rPr lang="ja-JP" altLang="en-US" sz="20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利用できる</a:t>
              </a:r>
              <a:r>
                <a:rPr kumimoji="1" lang="en-US" altLang="ja-JP" sz="20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Mass </a:t>
              </a:r>
              <a:r>
                <a:rPr kumimoji="1" lang="en-US" altLang="ja-JP" sz="2000" dirty="0" err="1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M</a:t>
              </a:r>
              <a:r>
                <a:rPr kumimoji="1" lang="en-US" altLang="ja-JP" sz="2000" baseline="-25000" dirty="0" err="1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enc</a:t>
              </a:r>
              <a:endPara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ja-JP" sz="20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		※Mass</a:t>
              </a:r>
              <a:r>
                <a:rPr kumimoji="1" lang="ja-JP" altLang="en-US" sz="20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はほとんど外側に集まっている</a:t>
              </a: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1131E03-54CD-D3EF-CA64-9E22D492C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874" y="2258871"/>
              <a:ext cx="2088139" cy="43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F9BFD7F9-8068-5351-A3A6-C94A58AEC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250" y="3314670"/>
              <a:ext cx="2849672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E7C64F5-9800-25DC-0E4D-31C8E43A6149}"/>
              </a:ext>
            </a:extLst>
          </p:cNvPr>
          <p:cNvGrpSpPr/>
          <p:nvPr/>
        </p:nvGrpSpPr>
        <p:grpSpPr>
          <a:xfrm>
            <a:off x="4780261" y="3075960"/>
            <a:ext cx="6708149" cy="3512644"/>
            <a:chOff x="4574406" y="3071427"/>
            <a:chExt cx="6708149" cy="351264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5FB099E-CEC6-4F50-870B-D29DDE08A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2814" y="3071427"/>
              <a:ext cx="4811333" cy="3512644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A2FDEEA-4BB5-575D-D1FE-F8E1A498D660}"/>
                </a:ext>
              </a:extLst>
            </p:cNvPr>
            <p:cNvSpPr txBox="1"/>
            <p:nvPr/>
          </p:nvSpPr>
          <p:spPr>
            <a:xfrm>
              <a:off x="10405392" y="445841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⇨内側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1F42891-1564-56AF-E1B8-5DD61174915D}"/>
                </a:ext>
              </a:extLst>
            </p:cNvPr>
            <p:cNvSpPr txBox="1"/>
            <p:nvPr/>
          </p:nvSpPr>
          <p:spPr>
            <a:xfrm>
              <a:off x="4574406" y="445841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外</a:t>
              </a:r>
              <a:r>
                <a:rPr kumimoji="1" lang="ja-JP" altLang="en-US"/>
                <a:t>側⇦</a:t>
              </a:r>
            </a:p>
          </p:txBody>
        </p:sp>
        <p:sp>
          <p:nvSpPr>
            <p:cNvPr id="15" name="乗算記号 14">
              <a:extLst>
                <a:ext uri="{FF2B5EF4-FFF2-40B4-BE49-F238E27FC236}">
                  <a16:creationId xmlns:a16="http://schemas.microsoft.com/office/drawing/2014/main" id="{4DE9A55B-63AC-5608-A4E6-74F9B6FAB05D}"/>
                </a:ext>
              </a:extLst>
            </p:cNvPr>
            <p:cNvSpPr/>
            <p:nvPr/>
          </p:nvSpPr>
          <p:spPr>
            <a:xfrm>
              <a:off x="8043864" y="4458417"/>
              <a:ext cx="271462" cy="27146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乗算記号 15">
              <a:extLst>
                <a:ext uri="{FF2B5EF4-FFF2-40B4-BE49-F238E27FC236}">
                  <a16:creationId xmlns:a16="http://schemas.microsoft.com/office/drawing/2014/main" id="{FFE04F1C-284B-F782-65B7-87BEEC039C82}"/>
                </a:ext>
              </a:extLst>
            </p:cNvPr>
            <p:cNvSpPr/>
            <p:nvPr/>
          </p:nvSpPr>
          <p:spPr>
            <a:xfrm>
              <a:off x="8929689" y="5133836"/>
              <a:ext cx="271462" cy="27146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乗算記号 16">
              <a:extLst>
                <a:ext uri="{FF2B5EF4-FFF2-40B4-BE49-F238E27FC236}">
                  <a16:creationId xmlns:a16="http://schemas.microsoft.com/office/drawing/2014/main" id="{82D38A5D-76D6-D353-FC63-9677D4499FBB}"/>
                </a:ext>
              </a:extLst>
            </p:cNvPr>
            <p:cNvSpPr/>
            <p:nvPr/>
          </p:nvSpPr>
          <p:spPr>
            <a:xfrm>
              <a:off x="9101043" y="5267331"/>
              <a:ext cx="271462" cy="27146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E7007D-5B8A-B7F5-5BA2-E77FB0471DEF}"/>
              </a:ext>
            </a:extLst>
          </p:cNvPr>
          <p:cNvSpPr txBox="1"/>
          <p:nvPr/>
        </p:nvSpPr>
        <p:spPr>
          <a:xfrm>
            <a:off x="838200" y="3969474"/>
            <a:ext cx="407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sz="2000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enc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と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M</a:t>
            </a:r>
            <a:r>
              <a:rPr lang="en-US" altLang="ja-JP" sz="2000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BE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(r)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の交点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sz="2000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cr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)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での値を分裂典型質量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sz="2000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とする</a:t>
            </a:r>
            <a:endParaRPr kumimoji="1" lang="ja-JP" altLang="en-US" sz="20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273622-CC93-2A78-3E01-D6F195C6DBEE}"/>
              </a:ext>
            </a:extLst>
          </p:cNvPr>
          <p:cNvSpPr txBox="1"/>
          <p:nvPr/>
        </p:nvSpPr>
        <p:spPr>
          <a:xfrm>
            <a:off x="8134335" y="4039792"/>
            <a:ext cx="683713" cy="408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sz="2000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ch</a:t>
            </a:r>
            <a:endParaRPr kumimoji="1" lang="ja-JP" altLang="en-US" sz="20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47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60AC-97A5-84AC-4198-7BB6E0B1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E7818F9-1947-2AB1-39A2-D0B53E48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SK2022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の問題点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D78A7B6-4B38-BAD0-1832-863931A9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5776432" cy="51599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降着期のある時刻での原始星の光度とガスの密度・組成分布を与えて分裂最小質量を求めていて、原始星の進化とエンベロープの進化を合わせて考慮しているわけではない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ガスの空間構造も単一の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power-law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を仮定しているが、本来は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の過程とその後の降着に伴って密度分布ができているはず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そもそもダストのない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primordial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では原始星の加熱は効かないはずで、この方法で分裂質量を決められるのは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おかしい？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5A7150-3FF1-41CE-2355-721F01A5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227806"/>
            <a:ext cx="4176712" cy="31325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B326A07-6144-5AF0-F158-114C729BF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299" y="3360340"/>
            <a:ext cx="4176713" cy="31325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C75237-C8F9-392C-E411-0CA3CB5309ED}"/>
              </a:ext>
            </a:extLst>
          </p:cNvPr>
          <p:cNvSpPr txBox="1"/>
          <p:nvPr/>
        </p:nvSpPr>
        <p:spPr>
          <a:xfrm>
            <a:off x="8972550" y="648866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log(r/cm)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1BF459-090F-8922-90F0-2B3932C55C8D}"/>
              </a:ext>
            </a:extLst>
          </p:cNvPr>
          <p:cNvSpPr txBox="1"/>
          <p:nvPr/>
        </p:nvSpPr>
        <p:spPr>
          <a:xfrm rot="16200000">
            <a:off x="6245944" y="473983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log(</a:t>
            </a:r>
            <a:r>
              <a:rPr lang="en-US" altLang="ja-JP" dirty="0" err="1"/>
              <a:t>ρ</a:t>
            </a:r>
            <a:r>
              <a:rPr lang="en-US" altLang="ja-JP" dirty="0"/>
              <a:t>/(g/cm</a:t>
            </a:r>
            <a:r>
              <a:rPr lang="en-US" altLang="ja-JP" baseline="30000" dirty="0"/>
              <a:t>3</a:t>
            </a:r>
            <a:r>
              <a:rPr lang="en-US" altLang="ja-JP" dirty="0"/>
              <a:t>))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1CA226-308F-0723-3967-5CB2F10AB2AD}"/>
              </a:ext>
            </a:extLst>
          </p:cNvPr>
          <p:cNvSpPr txBox="1"/>
          <p:nvPr/>
        </p:nvSpPr>
        <p:spPr>
          <a:xfrm rot="16200000">
            <a:off x="6245943" y="160730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log(</a:t>
            </a:r>
            <a:r>
              <a:rPr lang="en-US" altLang="ja-JP" dirty="0" err="1"/>
              <a:t>ρ</a:t>
            </a:r>
            <a:r>
              <a:rPr lang="en-US" altLang="ja-JP" dirty="0"/>
              <a:t>/(g/cm</a:t>
            </a:r>
            <a:r>
              <a:rPr lang="en-US" altLang="ja-JP" baseline="30000" dirty="0"/>
              <a:t>3</a:t>
            </a:r>
            <a:r>
              <a:rPr lang="en-US" altLang="ja-JP" dirty="0"/>
              <a:t>))</a:t>
            </a:r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EBC6DB0-49F9-0305-1C70-A5669BC59702}"/>
              </a:ext>
            </a:extLst>
          </p:cNvPr>
          <p:cNvCxnSpPr/>
          <p:nvPr/>
        </p:nvCxnSpPr>
        <p:spPr>
          <a:xfrm flipH="1" flipV="1">
            <a:off x="8086725" y="1328738"/>
            <a:ext cx="728663" cy="1671637"/>
          </a:xfrm>
          <a:prstGeom prst="straightConnector1">
            <a:avLst/>
          </a:prstGeom>
          <a:ln>
            <a:headEnd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01F673F-A96D-391C-0B4C-AE56E38FB793}"/>
              </a:ext>
            </a:extLst>
          </p:cNvPr>
          <p:cNvCxnSpPr>
            <a:cxnSpLocks/>
          </p:cNvCxnSpPr>
          <p:nvPr/>
        </p:nvCxnSpPr>
        <p:spPr>
          <a:xfrm>
            <a:off x="7722632" y="3720305"/>
            <a:ext cx="728424" cy="1466058"/>
          </a:xfrm>
          <a:prstGeom prst="straightConnector1">
            <a:avLst/>
          </a:prstGeom>
          <a:ln>
            <a:headEnd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7D30A-E310-0371-3D76-6FB9F5D66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0DBD3E7-0AE4-7A9E-BDD1-AADB048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one-zone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モデルとの接続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4AB73BA-3D12-FFEC-D633-2FD80DDB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collapse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でファーストコアができたあと、各時刻である半径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までのガスは落下し始めているとする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降着率は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ff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の数倍程度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降着は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free-fall velocity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でガスが降っていると考えると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原始星質量は、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</a:t>
            </a:r>
            <a:r>
              <a:rPr lang="en-US" altLang="ja-JP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J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から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free-fall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している部分の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mass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を差し引いた質量で、これらは同じくらいのオーダー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⇨原始星の進化とガスの進化を同時に扱える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 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ここでは光度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L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*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によらず降着率の定数倍とする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B7E6EC4-7CB2-FB57-D704-17931087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2192338"/>
            <a:ext cx="2297874" cy="4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49FF170-999E-B840-3103-D7E1E2DC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3181218"/>
            <a:ext cx="4560887" cy="9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9F496-A695-EE9C-A6FB-A4BAFE2C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79D8B77-ED8F-DA3D-4155-90A7B4D0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one-zone</a:t>
            </a:r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モデルとの接続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EB8BBA8-74AA-620C-421C-61EF2DD7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Primordial ([Z/Z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⊙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] = -24)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で計算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ファーストコア形成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〜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温度の極小点まで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3B7FBA8-F5F0-D784-3DCD-4E4EF1C9F5CE}"/>
              </a:ext>
            </a:extLst>
          </p:cNvPr>
          <p:cNvGrpSpPr/>
          <p:nvPr/>
        </p:nvGrpSpPr>
        <p:grpSpPr>
          <a:xfrm>
            <a:off x="358457" y="2441576"/>
            <a:ext cx="5401732" cy="4051299"/>
            <a:chOff x="694268" y="2400300"/>
            <a:chExt cx="5401732" cy="405129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5B69FDF-25A1-20EB-DA8C-5E0BDD62F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268" y="2400300"/>
              <a:ext cx="5401732" cy="4051299"/>
            </a:xfrm>
            <a:prstGeom prst="rect">
              <a:avLst/>
            </a:prstGeom>
          </p:spPr>
        </p:pic>
        <p:sp>
          <p:nvSpPr>
            <p:cNvPr id="8" name="乗算記号 7">
              <a:extLst>
                <a:ext uri="{FF2B5EF4-FFF2-40B4-BE49-F238E27FC236}">
                  <a16:creationId xmlns:a16="http://schemas.microsoft.com/office/drawing/2014/main" id="{BDEBFDFF-8EA1-2142-8885-99FCBAC233EB}"/>
                </a:ext>
              </a:extLst>
            </p:cNvPr>
            <p:cNvSpPr/>
            <p:nvPr/>
          </p:nvSpPr>
          <p:spPr>
            <a:xfrm>
              <a:off x="4850953" y="3387724"/>
              <a:ext cx="219740" cy="21974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乗算記号 9">
              <a:extLst>
                <a:ext uri="{FF2B5EF4-FFF2-40B4-BE49-F238E27FC236}">
                  <a16:creationId xmlns:a16="http://schemas.microsoft.com/office/drawing/2014/main" id="{7847B8A6-788D-0E3A-B0CF-63FB504FA650}"/>
                </a:ext>
              </a:extLst>
            </p:cNvPr>
            <p:cNvSpPr/>
            <p:nvPr/>
          </p:nvSpPr>
          <p:spPr>
            <a:xfrm>
              <a:off x="2232837" y="5436782"/>
              <a:ext cx="219740" cy="219740"/>
            </a:xfrm>
            <a:prstGeom prst="mathMultiply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DA1F913-8CB9-35BA-25C2-8CEAA5DF4321}"/>
              </a:ext>
            </a:extLst>
          </p:cNvPr>
          <p:cNvGrpSpPr/>
          <p:nvPr/>
        </p:nvGrpSpPr>
        <p:grpSpPr>
          <a:xfrm>
            <a:off x="8204200" y="262732"/>
            <a:ext cx="2905125" cy="2178844"/>
            <a:chOff x="8153400" y="365125"/>
            <a:chExt cx="2905125" cy="217884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6DBE31B-A4A5-3122-B461-F4F98E9D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3400" y="365125"/>
              <a:ext cx="2905125" cy="2178844"/>
            </a:xfrm>
            <a:prstGeom prst="rect">
              <a:avLst/>
            </a:prstGeom>
          </p:spPr>
        </p:pic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6A149645-1DAA-58D3-84C2-8D9B09BFA577}"/>
                </a:ext>
              </a:extLst>
            </p:cNvPr>
            <p:cNvSpPr/>
            <p:nvPr/>
          </p:nvSpPr>
          <p:spPr>
            <a:xfrm>
              <a:off x="9915191" y="1218868"/>
              <a:ext cx="219740" cy="219740"/>
            </a:xfrm>
            <a:prstGeom prst="mathMultiply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乗算記号 12">
              <a:extLst>
                <a:ext uri="{FF2B5EF4-FFF2-40B4-BE49-F238E27FC236}">
                  <a16:creationId xmlns:a16="http://schemas.microsoft.com/office/drawing/2014/main" id="{4F5237C2-42B1-E4E7-201E-94D948EB5C5A}"/>
                </a:ext>
              </a:extLst>
            </p:cNvPr>
            <p:cNvSpPr/>
            <p:nvPr/>
          </p:nvSpPr>
          <p:spPr>
            <a:xfrm>
              <a:off x="8626368" y="1575264"/>
              <a:ext cx="219740" cy="21974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B93C82D2-62F8-D7A7-E595-CE570FC62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28" y="2441576"/>
            <a:ext cx="5401732" cy="4051299"/>
          </a:xfrm>
          <a:prstGeom prst="rect">
            <a:avLst/>
          </a:prstGeom>
        </p:spPr>
      </p:pic>
      <p:sp>
        <p:nvSpPr>
          <p:cNvPr id="18" name="乗算記号 17">
            <a:extLst>
              <a:ext uri="{FF2B5EF4-FFF2-40B4-BE49-F238E27FC236}">
                <a16:creationId xmlns:a16="http://schemas.microsoft.com/office/drawing/2014/main" id="{D938EABC-25B0-CD52-7B0A-6D13DFB5D7FA}"/>
              </a:ext>
            </a:extLst>
          </p:cNvPr>
          <p:cNvSpPr/>
          <p:nvPr/>
        </p:nvSpPr>
        <p:spPr>
          <a:xfrm>
            <a:off x="7154826" y="3752850"/>
            <a:ext cx="219740" cy="219740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乗算記号 19">
            <a:extLst>
              <a:ext uri="{FF2B5EF4-FFF2-40B4-BE49-F238E27FC236}">
                <a16:creationId xmlns:a16="http://schemas.microsoft.com/office/drawing/2014/main" id="{29A20D25-1754-24A9-70BA-43FB297B591F}"/>
              </a:ext>
            </a:extLst>
          </p:cNvPr>
          <p:cNvSpPr/>
          <p:nvPr/>
        </p:nvSpPr>
        <p:spPr>
          <a:xfrm>
            <a:off x="9513507" y="5529262"/>
            <a:ext cx="219740" cy="2197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653B2C-BD3A-5034-A074-47239D4F2112}"/>
              </a:ext>
            </a:extLst>
          </p:cNvPr>
          <p:cNvSpPr txBox="1"/>
          <p:nvPr/>
        </p:nvSpPr>
        <p:spPr>
          <a:xfrm>
            <a:off x="2466853" y="6430501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</a:t>
            </a:r>
            <a:r>
              <a:rPr kumimoji="1" lang="en-US" altLang="ja-JP" baseline="-25000" dirty="0" err="1"/>
              <a:t>infall</a:t>
            </a:r>
            <a:r>
              <a:rPr kumimoji="1" lang="en-US" altLang="ja-JP" dirty="0"/>
              <a:t> [cm]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362CBDB-1744-3DB8-81C1-151C8206F756}"/>
              </a:ext>
            </a:extLst>
          </p:cNvPr>
          <p:cNvSpPr txBox="1"/>
          <p:nvPr/>
        </p:nvSpPr>
        <p:spPr>
          <a:xfrm rot="16200000">
            <a:off x="-50954" y="428255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baseline="-25000" dirty="0"/>
              <a:t>*</a:t>
            </a:r>
            <a:r>
              <a:rPr kumimoji="1" lang="en-US" altLang="ja-JP" dirty="0"/>
              <a:t> [M</a:t>
            </a:r>
            <a:r>
              <a:rPr kumimoji="1" lang="en-US" altLang="ja-JP" baseline="-25000" dirty="0"/>
              <a:t>⊙</a:t>
            </a:r>
            <a:r>
              <a:rPr kumimoji="1" lang="en-US" altLang="ja-JP" dirty="0"/>
              <a:t>]</a:t>
            </a:r>
            <a:endParaRPr kumimoji="1" lang="ja-JP" altLang="en-US" baseline="-25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2F920BD-42D1-3EEE-5A48-8B0187767FD8}"/>
              </a:ext>
            </a:extLst>
          </p:cNvPr>
          <p:cNvSpPr txBox="1"/>
          <p:nvPr/>
        </p:nvSpPr>
        <p:spPr>
          <a:xfrm>
            <a:off x="8204200" y="64886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baseline="-25000" dirty="0"/>
              <a:t>*</a:t>
            </a:r>
            <a:r>
              <a:rPr kumimoji="1" lang="en-US" altLang="ja-JP" dirty="0"/>
              <a:t> [M</a:t>
            </a:r>
            <a:r>
              <a:rPr kumimoji="1" lang="en-US" altLang="ja-JP" baseline="-25000" dirty="0"/>
              <a:t>⊙</a:t>
            </a:r>
            <a:r>
              <a:rPr kumimoji="1" lang="en-US" altLang="ja-JP" dirty="0"/>
              <a:t>]</a:t>
            </a:r>
            <a:endParaRPr kumimoji="1" lang="ja-JP" altLang="en-US" baseline="-250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5CCBAE-8619-3A8D-F5DC-82E253A6BEEB}"/>
              </a:ext>
            </a:extLst>
          </p:cNvPr>
          <p:cNvSpPr txBox="1"/>
          <p:nvPr/>
        </p:nvSpPr>
        <p:spPr>
          <a:xfrm rot="16200000">
            <a:off x="5114338" y="4282559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</a:t>
            </a:r>
            <a:r>
              <a:rPr lang="en-US" altLang="ja-JP" dirty="0" err="1"/>
              <a:t>dot</a:t>
            </a:r>
            <a:r>
              <a:rPr kumimoji="1" lang="en-US" altLang="ja-JP" dirty="0"/>
              <a:t> [M</a:t>
            </a:r>
            <a:r>
              <a:rPr kumimoji="1" lang="en-US" altLang="ja-JP" baseline="-25000" dirty="0"/>
              <a:t>⊙</a:t>
            </a:r>
            <a:r>
              <a:rPr kumimoji="1" lang="en-US" altLang="ja-JP" dirty="0"/>
              <a:t>/yr]</a:t>
            </a:r>
            <a:endParaRPr kumimoji="1" lang="ja-JP" altLang="en-US" baseline="-2500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7284791-A665-BB97-8E10-B1AAF56E90C1}"/>
              </a:ext>
            </a:extLst>
          </p:cNvPr>
          <p:cNvCxnSpPr/>
          <p:nvPr/>
        </p:nvCxnSpPr>
        <p:spPr>
          <a:xfrm flipV="1">
            <a:off x="8896908" y="1003300"/>
            <a:ext cx="1178953" cy="32543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15A0FD4-7DD7-297B-F318-84AE264F1FB3}"/>
              </a:ext>
            </a:extLst>
          </p:cNvPr>
          <p:cNvCxnSpPr>
            <a:cxnSpLocks/>
          </p:cNvCxnSpPr>
          <p:nvPr/>
        </p:nvCxnSpPr>
        <p:spPr>
          <a:xfrm flipH="1">
            <a:off x="9061023" y="1391732"/>
            <a:ext cx="1124708" cy="300879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03004D4-A97C-621B-A398-283638DC1EBA}"/>
              </a:ext>
            </a:extLst>
          </p:cNvPr>
          <p:cNvSpPr txBox="1"/>
          <p:nvPr/>
        </p:nvSpPr>
        <p:spPr>
          <a:xfrm>
            <a:off x="8743210" y="73841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collapse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BB2D6D1-3447-2C44-CFBD-DD2BB4155F03}"/>
              </a:ext>
            </a:extLst>
          </p:cNvPr>
          <p:cNvSpPr txBox="1"/>
          <p:nvPr/>
        </p:nvSpPr>
        <p:spPr>
          <a:xfrm>
            <a:off x="9335762" y="159758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accretion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7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0D5F8A-A9C5-0F43-B044-F62CFD327262}">
  <we:reference id="wa200005566" version="3.0.0.3" store="ja-JP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1292</Words>
  <Application>Microsoft Macintosh PowerPoint</Application>
  <PresentationFormat>ワイド画面</PresentationFormat>
  <Paragraphs>145</Paragraphs>
  <Slides>15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Hiragino Kaku Gothic Pro W3</vt:lpstr>
      <vt:lpstr>Hiragino Kaku Gothic Pro W6</vt:lpstr>
      <vt:lpstr>Hiragino Kaku Gothic Std W8</vt:lpstr>
      <vt:lpstr>游ゴシック</vt:lpstr>
      <vt:lpstr>游ゴシック Light</vt:lpstr>
      <vt:lpstr>Arial</vt:lpstr>
      <vt:lpstr>Office テーマ</vt:lpstr>
      <vt:lpstr>原始星のダスト加熱に よる分裂典型質量</vt:lpstr>
      <vt:lpstr>イントロ</vt:lpstr>
      <vt:lpstr>イントロ</vt:lpstr>
      <vt:lpstr>分裂質量を決める方法 (one-zoneモデル)</vt:lpstr>
      <vt:lpstr>分裂質量を決める方法 (SK2022)</vt:lpstr>
      <vt:lpstr>分裂質量を決める方法 (SK2022)</vt:lpstr>
      <vt:lpstr>SK2022の問題点</vt:lpstr>
      <vt:lpstr>one-zoneモデルとの接続</vt:lpstr>
      <vt:lpstr>one-zoneモデルとの接続</vt:lpstr>
      <vt:lpstr>one-zoneモデルとの接続</vt:lpstr>
      <vt:lpstr>求まったMchの意味</vt:lpstr>
      <vt:lpstr>なぜ原始星質量と同程度か</vt:lpstr>
      <vt:lpstr>Primordialでないときには分裂質量は決まる？</vt:lpstr>
      <vt:lpstr>Primordialでないときには分裂質量は決まる？</vt:lpstr>
      <vt:lpstr>今後の展望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yoshida.masaki.26x@st.kyoto-u.ac.jp</dc:creator>
  <cp:lastModifiedBy>yoshida.masaki.26x@st.kyoto-u.ac.jp</cp:lastModifiedBy>
  <cp:revision>2</cp:revision>
  <dcterms:created xsi:type="dcterms:W3CDTF">2025-11-30T22:11:57Z</dcterms:created>
  <dcterms:modified xsi:type="dcterms:W3CDTF">2025-12-02T06:04:04Z</dcterms:modified>
</cp:coreProperties>
</file>