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566" r:id="rId4"/>
    <p:sldId id="564" r:id="rId5"/>
    <p:sldId id="565" r:id="rId6"/>
    <p:sldId id="410" r:id="rId7"/>
    <p:sldId id="536" r:id="rId8"/>
    <p:sldId id="409" r:id="rId9"/>
    <p:sldId id="407" r:id="rId10"/>
    <p:sldId id="348" r:id="rId11"/>
    <p:sldId id="567" r:id="rId12"/>
    <p:sldId id="431" r:id="rId13"/>
    <p:sldId id="519" r:id="rId14"/>
    <p:sldId id="571" r:id="rId15"/>
    <p:sldId id="520" r:id="rId16"/>
    <p:sldId id="572" r:id="rId17"/>
    <p:sldId id="573" r:id="rId18"/>
    <p:sldId id="570" r:id="rId19"/>
    <p:sldId id="574" r:id="rId20"/>
    <p:sldId id="542" r:id="rId21"/>
    <p:sldId id="559" r:id="rId22"/>
    <p:sldId id="547" r:id="rId23"/>
    <p:sldId id="550" r:id="rId24"/>
    <p:sldId id="543" r:id="rId25"/>
    <p:sldId id="438" r:id="rId26"/>
    <p:sldId id="5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/>
    <p:restoredTop sz="94615"/>
  </p:normalViewPr>
  <p:slideViewPr>
    <p:cSldViewPr snapToGrid="0">
      <p:cViewPr varScale="1">
        <p:scale>
          <a:sx n="102" d="100"/>
          <a:sy n="102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75112-7678-764C-A32E-01678B2E0051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4214F-5BD4-BF45-8311-D782FBC9E9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54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3AAED-1072-6241-8B00-569588C446E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11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3AAED-1072-6241-8B00-569588C446E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600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214F-5BD4-BF45-8311-D782FBC9E96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6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214F-5BD4-BF45-8311-D782FBC9E96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05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214F-5BD4-BF45-8311-D782FBC9E96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90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214F-5BD4-BF45-8311-D782FBC9E96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585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F595-3DA0-DD41-B4C1-725497DFD5BF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26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0B5-51C7-1B4B-911F-72A39B1A9EDD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76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F84CD-97B7-B540-A6FB-3B167C49C013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722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3808-49FC-5046-8526-04C0B8311F34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80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9446-F9CA-4B4B-BAB1-89CA3605FEB6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39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88856-62B3-9F40-9768-6D57BF82E63C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01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D9E9-3F0A-424E-82BF-428675640541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12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DD9-4681-044A-976D-01C2171B389C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30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84EC-A669-864A-8A8C-B802DD91FD17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49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7BD2-4EEC-D740-AAD8-F3C9C423279F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0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BBFC-4C75-E648-BB51-E3A13E48AFDF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02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D7777D-0BA0-3A4B-9B58-049A8D5B8DE0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699C98-CC35-3248-829D-76F3A7ADF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7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8.png"/><Relationship Id="rId3" Type="http://schemas.openxmlformats.org/officeDocument/2006/relationships/image" Target="../media/image61.png"/><Relationship Id="rId7" Type="http://schemas.openxmlformats.org/officeDocument/2006/relationships/image" Target="../media/image1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151.png"/><Relationship Id="rId5" Type="http://schemas.openxmlformats.org/officeDocument/2006/relationships/image" Target="../media/image90.png"/><Relationship Id="rId15" Type="http://schemas.openxmlformats.org/officeDocument/2006/relationships/image" Target="../media/image19.png"/><Relationship Id="rId10" Type="http://schemas.openxmlformats.org/officeDocument/2006/relationships/image" Target="../media/image142.png"/><Relationship Id="rId4" Type="http://schemas.openxmlformats.org/officeDocument/2006/relationships/image" Target="../media/image80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18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2.png"/><Relationship Id="rId5" Type="http://schemas.microsoft.com/office/2007/relationships/media" Target="../media/media3.mp4"/><Relationship Id="rId15" Type="http://schemas.openxmlformats.org/officeDocument/2006/relationships/image" Target="../media/image171.png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6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9.emf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png"/><Relationship Id="rId11" Type="http://schemas.openxmlformats.org/officeDocument/2006/relationships/image" Target="../media/image37.png"/><Relationship Id="rId5" Type="http://schemas.openxmlformats.org/officeDocument/2006/relationships/image" Target="../media/image311.png"/><Relationship Id="rId10" Type="http://schemas.openxmlformats.org/officeDocument/2006/relationships/image" Target="../media/image36.png"/><Relationship Id="rId4" Type="http://schemas.openxmlformats.org/officeDocument/2006/relationships/image" Target="../media/image30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1.png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34.emf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22A9AE-C7E8-DC45-4E43-DB7CBEEE33CE}"/>
              </a:ext>
            </a:extLst>
          </p:cNvPr>
          <p:cNvSpPr txBox="1"/>
          <p:nvPr/>
        </p:nvSpPr>
        <p:spPr>
          <a:xfrm>
            <a:off x="-2334" y="315922"/>
            <a:ext cx="91486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b="1" spc="-300">
                <a:latin typeface="Hiragino Sans W4" panose="020B0400000000000000" pitchFamily="34" charset="-128"/>
                <a:ea typeface="Hiragino Sans W4" panose="020B0400000000000000" pitchFamily="34" charset="-128"/>
              </a:rPr>
              <a:t>輻射流体シミュレーション</a:t>
            </a:r>
            <a:endParaRPr kumimoji="1" lang="en-US" altLang="ja-JP" sz="6000" b="1" spc="-3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ja-JP" altLang="en-US" sz="6000" b="1" spc="-3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による</a:t>
            </a:r>
            <a:endParaRPr kumimoji="1" lang="en-US" altLang="ja-JP" sz="6000" b="1" spc="-3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ja-JP" altLang="en-US" sz="6000" b="1" spc="-300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連星ブラックホールの</a:t>
            </a:r>
            <a:endParaRPr kumimoji="1" lang="en-US" altLang="ja-JP" sz="6000" b="1" spc="-3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ja-JP" altLang="en-US" sz="6000" b="1" spc="-300">
                <a:latin typeface="Hiragino Sans W4" panose="020B0400000000000000" pitchFamily="34" charset="-128"/>
                <a:ea typeface="Hiragino Sans W4" panose="020B0400000000000000" pitchFamily="34" charset="-128"/>
              </a:rPr>
              <a:t>軌道進化計算</a:t>
            </a:r>
            <a:endParaRPr kumimoji="1" lang="en-US" altLang="ja-JP" sz="6000" b="1" spc="-3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ABBC5-59DC-AC0A-B270-4BA2C1DCCEDB}"/>
              </a:ext>
            </a:extLst>
          </p:cNvPr>
          <p:cNvSpPr txBox="1"/>
          <p:nvPr/>
        </p:nvSpPr>
        <p:spPr>
          <a:xfrm>
            <a:off x="4426675" y="4857669"/>
            <a:ext cx="4549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u="sng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京都大学</a:t>
            </a:r>
            <a:r>
              <a:rPr kumimoji="1" lang="en-US" altLang="ja-JP" sz="3200" b="1" u="sng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D2</a:t>
            </a:r>
            <a:r>
              <a:rPr kumimoji="1" lang="ja-JP" altLang="en-US" sz="3200" b="1" u="sng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　鈴口智也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E2EB10-934A-9CFE-7489-C9F9621AF6A3}"/>
              </a:ext>
            </a:extLst>
          </p:cNvPr>
          <p:cNvSpPr txBox="1"/>
          <p:nvPr/>
        </p:nvSpPr>
        <p:spPr>
          <a:xfrm>
            <a:off x="262164" y="5561556"/>
            <a:ext cx="8619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共同研究者：杉村和幸</a:t>
            </a:r>
            <a:r>
              <a:rPr kumimoji="1" lang="en-US" altLang="ja-JP" sz="20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</a:t>
            </a:r>
            <a:r>
              <a:rPr kumimoji="1" lang="ja-JP" altLang="en-US" sz="20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北海道大</a:t>
            </a:r>
            <a:r>
              <a:rPr kumimoji="1" lang="en-US" altLang="ja-JP" sz="20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r>
              <a:rPr kumimoji="1" lang="ja-JP" altLang="en-US" sz="20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、細川隆史</a:t>
            </a:r>
            <a:r>
              <a:rPr kumimoji="1" lang="en-US" altLang="ja-JP" sz="20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</a:t>
            </a:r>
            <a:r>
              <a:rPr kumimoji="1" lang="ja-JP" altLang="en-US" sz="20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京都大</a:t>
            </a:r>
            <a:r>
              <a:rPr kumimoji="1" lang="en-US" altLang="ja-JP" sz="20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r>
              <a:rPr kumimoji="1" lang="ja-JP" altLang="en-US" sz="20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、松本倫明</a:t>
            </a:r>
            <a:r>
              <a:rPr kumimoji="1" lang="en-US" altLang="ja-JP" sz="20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</a:t>
            </a:r>
            <a:r>
              <a:rPr kumimoji="1" lang="ja-JP" altLang="en-US" sz="20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法政大</a:t>
            </a:r>
            <a:r>
              <a:rPr kumimoji="1" lang="en-US" altLang="ja-JP" sz="20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endParaRPr kumimoji="1" lang="ja-JP" altLang="en-US" sz="2000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8" name="図 7" descr="ロゴ&#10;&#10;自動的に生成された説明">
            <a:extLst>
              <a:ext uri="{FF2B5EF4-FFF2-40B4-BE49-F238E27FC236}">
                <a16:creationId xmlns:a16="http://schemas.microsoft.com/office/drawing/2014/main" id="{DD9994B9-5BB7-E5EE-D008-C7BC1E1A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415"/>
            <a:ext cx="1330848" cy="1330848"/>
          </a:xfrm>
          <a:prstGeom prst="rect">
            <a:avLst/>
          </a:prstGeom>
        </p:spPr>
      </p:pic>
      <p:pic>
        <p:nvPicPr>
          <p:cNvPr id="10" name="図 9" descr="ロゴ&#10;&#10;低い精度で自動的に生成された説明">
            <a:extLst>
              <a:ext uri="{FF2B5EF4-FFF2-40B4-BE49-F238E27FC236}">
                <a16:creationId xmlns:a16="http://schemas.microsoft.com/office/drawing/2014/main" id="{2DCB1CB3-939B-7890-0B8E-2045784D3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48" y="4648297"/>
            <a:ext cx="2972343" cy="743085"/>
          </a:xfrm>
          <a:prstGeom prst="rect">
            <a:avLst/>
          </a:prstGeom>
        </p:spPr>
      </p:pic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A9059A7E-0FCA-EDF6-74C9-96C114EC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18293F-6AD3-AA0E-A08D-BFBC39BF4F2B}"/>
              </a:ext>
            </a:extLst>
          </p:cNvPr>
          <p:cNvSpPr txBox="1"/>
          <p:nvPr/>
        </p:nvSpPr>
        <p:spPr>
          <a:xfrm>
            <a:off x="1301708" y="4219825"/>
            <a:ext cx="654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2024</a:t>
            </a:r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年初代星・初代銀河研究会</a:t>
            </a:r>
            <a:r>
              <a:rPr kumimoji="1" lang="en-US" altLang="ja-JP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@</a:t>
            </a:r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信州大学</a:t>
            </a:r>
          </a:p>
        </p:txBody>
      </p:sp>
    </p:spTree>
    <p:extLst>
      <p:ext uri="{BB962C8B-B14F-4D97-AF65-F5344CB8AC3E}">
        <p14:creationId xmlns:p14="http://schemas.microsoft.com/office/powerpoint/2010/main" val="254920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518465A-E932-AFDE-07E1-53AD1370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AE53D7-2765-672B-B4D9-BE013387A820}"/>
              </a:ext>
            </a:extLst>
          </p:cNvPr>
          <p:cNvSpPr txBox="1"/>
          <p:nvPr/>
        </p:nvSpPr>
        <p:spPr>
          <a:xfrm>
            <a:off x="238121" y="73447"/>
            <a:ext cx="8667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ガス中を運動する降着天体</a:t>
            </a: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342E72B7-D2B7-70E6-B3A6-B733ACE31F3A}"/>
              </a:ext>
            </a:extLst>
          </p:cNvPr>
          <p:cNvSpPr/>
          <p:nvPr/>
        </p:nvSpPr>
        <p:spPr>
          <a:xfrm rot="16200000">
            <a:off x="3407745" y="2659732"/>
            <a:ext cx="647700" cy="105758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C2C3E5-6072-DD3E-DE1C-A054393374DD}"/>
              </a:ext>
            </a:extLst>
          </p:cNvPr>
          <p:cNvSpPr/>
          <p:nvPr/>
        </p:nvSpPr>
        <p:spPr>
          <a:xfrm>
            <a:off x="234487" y="1850392"/>
            <a:ext cx="4546600" cy="1917700"/>
          </a:xfrm>
          <a:prstGeom prst="rect">
            <a:avLst/>
          </a:prstGeom>
          <a:solidFill>
            <a:schemeClr val="bg2">
              <a:lumMod val="50000"/>
              <a:alpha val="498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FF1C6C0-F92A-EA97-BE06-E3C70138A4E3}"/>
              </a:ext>
            </a:extLst>
          </p:cNvPr>
          <p:cNvCxnSpPr>
            <a:cxnSpLocks/>
          </p:cNvCxnSpPr>
          <p:nvPr/>
        </p:nvCxnSpPr>
        <p:spPr>
          <a:xfrm>
            <a:off x="488486" y="3188523"/>
            <a:ext cx="4165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弧 8">
            <a:extLst>
              <a:ext uri="{FF2B5EF4-FFF2-40B4-BE49-F238E27FC236}">
                <a16:creationId xmlns:a16="http://schemas.microsoft.com/office/drawing/2014/main" id="{92973A0E-99F5-2818-E520-B11AA16F5F79}"/>
              </a:ext>
            </a:extLst>
          </p:cNvPr>
          <p:cNvSpPr/>
          <p:nvPr/>
        </p:nvSpPr>
        <p:spPr>
          <a:xfrm>
            <a:off x="1983679" y="2348267"/>
            <a:ext cx="2113006" cy="2187141"/>
          </a:xfrm>
          <a:prstGeom prst="arc">
            <a:avLst>
              <a:gd name="adj1" fmla="val 16145795"/>
              <a:gd name="adj2" fmla="val 20746640"/>
            </a:avLst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C51ABD3-5E0A-8D77-8C9D-89D5F0561F65}"/>
              </a:ext>
            </a:extLst>
          </p:cNvPr>
          <p:cNvCxnSpPr>
            <a:cxnSpLocks/>
          </p:cNvCxnSpPr>
          <p:nvPr/>
        </p:nvCxnSpPr>
        <p:spPr>
          <a:xfrm>
            <a:off x="666286" y="2348267"/>
            <a:ext cx="2356519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>
            <a:extLst>
              <a:ext uri="{FF2B5EF4-FFF2-40B4-BE49-F238E27FC236}">
                <a16:creationId xmlns:a16="http://schemas.microsoft.com/office/drawing/2014/main" id="{5592AA17-AB38-B949-372A-B6D099AA21E0}"/>
              </a:ext>
            </a:extLst>
          </p:cNvPr>
          <p:cNvSpPr/>
          <p:nvPr/>
        </p:nvSpPr>
        <p:spPr>
          <a:xfrm>
            <a:off x="3022805" y="3008523"/>
            <a:ext cx="360000" cy="36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7FD28F8-B614-9FC4-CBE0-40F4CA39B480}"/>
              </a:ext>
            </a:extLst>
          </p:cNvPr>
          <p:cNvSpPr/>
          <p:nvPr/>
        </p:nvSpPr>
        <p:spPr>
          <a:xfrm>
            <a:off x="615560" y="2274793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1F7B6DA-8FA0-3961-DFB1-84E461169E29}"/>
              </a:ext>
            </a:extLst>
          </p:cNvPr>
          <p:cNvCxnSpPr/>
          <p:nvPr/>
        </p:nvCxnSpPr>
        <p:spPr>
          <a:xfrm>
            <a:off x="705560" y="2348267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>
            <a:extLst>
              <a:ext uri="{FF2B5EF4-FFF2-40B4-BE49-F238E27FC236}">
                <a16:creationId xmlns:a16="http://schemas.microsoft.com/office/drawing/2014/main" id="{6AE54BEE-62DA-6A69-DC4A-DA69D657E648}"/>
              </a:ext>
            </a:extLst>
          </p:cNvPr>
          <p:cNvSpPr/>
          <p:nvPr/>
        </p:nvSpPr>
        <p:spPr>
          <a:xfrm>
            <a:off x="359158" y="20121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30F15B7-0D76-69B7-A61A-B3AE5D6583A1}"/>
              </a:ext>
            </a:extLst>
          </p:cNvPr>
          <p:cNvCxnSpPr/>
          <p:nvPr/>
        </p:nvCxnSpPr>
        <p:spPr>
          <a:xfrm>
            <a:off x="449158" y="2085574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>
            <a:extLst>
              <a:ext uri="{FF2B5EF4-FFF2-40B4-BE49-F238E27FC236}">
                <a16:creationId xmlns:a16="http://schemas.microsoft.com/office/drawing/2014/main" id="{BB765122-918E-8252-8DC8-CB8FE503C88E}"/>
              </a:ext>
            </a:extLst>
          </p:cNvPr>
          <p:cNvSpPr/>
          <p:nvPr/>
        </p:nvSpPr>
        <p:spPr>
          <a:xfrm>
            <a:off x="525560" y="254532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62848B6-7EEC-76C3-5228-B7ABBFA1399B}"/>
              </a:ext>
            </a:extLst>
          </p:cNvPr>
          <p:cNvCxnSpPr/>
          <p:nvPr/>
        </p:nvCxnSpPr>
        <p:spPr>
          <a:xfrm>
            <a:off x="615560" y="2618800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058F62-11A0-F6AF-913D-C328E5C73D08}"/>
              </a:ext>
            </a:extLst>
          </p:cNvPr>
          <p:cNvSpPr txBox="1"/>
          <p:nvPr/>
        </p:nvSpPr>
        <p:spPr>
          <a:xfrm>
            <a:off x="1340222" y="185474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流体素片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90934E-69F4-D3C8-2048-7CE2754ED34D}"/>
              </a:ext>
            </a:extLst>
          </p:cNvPr>
          <p:cNvSpPr txBox="1"/>
          <p:nvPr/>
        </p:nvSpPr>
        <p:spPr>
          <a:xfrm>
            <a:off x="2796282" y="3353466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天体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2850FE-BE0A-1CBB-F0B9-0FF16F562A3F}"/>
              </a:ext>
            </a:extLst>
          </p:cNvPr>
          <p:cNvSpPr txBox="1"/>
          <p:nvPr/>
        </p:nvSpPr>
        <p:spPr>
          <a:xfrm>
            <a:off x="256235" y="3281540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@</a:t>
            </a:r>
            <a:r>
              <a:rPr kumimoji="1" lang="ja-JP" altLang="en-US" sz="24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天体静止系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E5895CA-C00E-85F3-344F-2BA269EDD20B}"/>
              </a:ext>
            </a:extLst>
          </p:cNvPr>
          <p:cNvSpPr/>
          <p:nvPr/>
        </p:nvSpPr>
        <p:spPr>
          <a:xfrm>
            <a:off x="2788955" y="2618800"/>
            <a:ext cx="1672770" cy="134933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942A418-DB5F-A596-F976-156FB278CE51}"/>
              </a:ext>
            </a:extLst>
          </p:cNvPr>
          <p:cNvSpPr/>
          <p:nvPr/>
        </p:nvSpPr>
        <p:spPr>
          <a:xfrm>
            <a:off x="5244518" y="1594122"/>
            <a:ext cx="3661361" cy="2505206"/>
          </a:xfrm>
          <a:prstGeom prst="rect">
            <a:avLst/>
          </a:prstGeom>
          <a:solidFill>
            <a:schemeClr val="bg2">
              <a:lumMod val="50000"/>
              <a:alpha val="498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三角形 40">
            <a:extLst>
              <a:ext uri="{FF2B5EF4-FFF2-40B4-BE49-F238E27FC236}">
                <a16:creationId xmlns:a16="http://schemas.microsoft.com/office/drawing/2014/main" id="{93A21232-5020-1AB8-D5D5-B3DE16F91396}"/>
              </a:ext>
            </a:extLst>
          </p:cNvPr>
          <p:cNvSpPr/>
          <p:nvPr/>
        </p:nvSpPr>
        <p:spPr>
          <a:xfrm rot="16200000">
            <a:off x="6405845" y="1458050"/>
            <a:ext cx="1892813" cy="2821348"/>
          </a:xfrm>
          <a:prstGeom prst="triangl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5B5C28D9-E0FB-1E9E-2103-300C8F176B49}"/>
              </a:ext>
            </a:extLst>
          </p:cNvPr>
          <p:cNvSpPr/>
          <p:nvPr/>
        </p:nvSpPr>
        <p:spPr>
          <a:xfrm>
            <a:off x="5581577" y="2493450"/>
            <a:ext cx="720000" cy="72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下矢印 43">
            <a:extLst>
              <a:ext uri="{FF2B5EF4-FFF2-40B4-BE49-F238E27FC236}">
                <a16:creationId xmlns:a16="http://schemas.microsoft.com/office/drawing/2014/main" id="{35F9927F-F38C-E514-9180-AFFA8267FA73}"/>
              </a:ext>
            </a:extLst>
          </p:cNvPr>
          <p:cNvSpPr/>
          <p:nvPr/>
        </p:nvSpPr>
        <p:spPr>
          <a:xfrm rot="16200000">
            <a:off x="6826698" y="1841616"/>
            <a:ext cx="343875" cy="1751295"/>
          </a:xfrm>
          <a:prstGeom prst="down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E58854C-9DD2-A682-A5E5-F2D93FDFD54A}"/>
              </a:ext>
            </a:extLst>
          </p:cNvPr>
          <p:cNvSpPr txBox="1"/>
          <p:nvPr/>
        </p:nvSpPr>
        <p:spPr>
          <a:xfrm>
            <a:off x="5374804" y="1911782"/>
            <a:ext cx="3570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重力</a:t>
            </a:r>
            <a:r>
              <a:rPr kumimoji="1" lang="en-US" altLang="ja-JP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(</a:t>
            </a:r>
            <a:r>
              <a:rPr kumimoji="1" lang="ja-JP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力学的摩擦</a:t>
            </a:r>
            <a:r>
              <a:rPr kumimoji="1" lang="en-US" altLang="ja-JP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endParaRPr kumimoji="1" lang="ja-JP" altLang="en-US" sz="3200" b="1">
              <a:solidFill>
                <a:schemeClr val="tx2">
                  <a:lumMod val="75000"/>
                  <a:lumOff val="25000"/>
                </a:schemeClr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BBC5492-86F4-BF1D-3E47-65085B4E05A0}"/>
              </a:ext>
            </a:extLst>
          </p:cNvPr>
          <p:cNvSpPr txBox="1"/>
          <p:nvPr/>
        </p:nvSpPr>
        <p:spPr>
          <a:xfrm>
            <a:off x="5871329" y="3230356"/>
            <a:ext cx="2276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>
                <a:solidFill>
                  <a:schemeClr val="accent6">
                    <a:lumMod val="7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運動量流入</a:t>
            </a:r>
          </a:p>
        </p:txBody>
      </p:sp>
      <p:sp>
        <p:nvSpPr>
          <p:cNvPr id="48" name="下矢印 47">
            <a:extLst>
              <a:ext uri="{FF2B5EF4-FFF2-40B4-BE49-F238E27FC236}">
                <a16:creationId xmlns:a16="http://schemas.microsoft.com/office/drawing/2014/main" id="{F514A4FC-533C-428A-B72D-BBD09C3E9460}"/>
              </a:ext>
            </a:extLst>
          </p:cNvPr>
          <p:cNvSpPr/>
          <p:nvPr/>
        </p:nvSpPr>
        <p:spPr>
          <a:xfrm rot="5400000">
            <a:off x="6792885" y="2121722"/>
            <a:ext cx="343875" cy="175129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06582C8-1C60-C755-FECC-F3D99FA6FBBE}"/>
              </a:ext>
            </a:extLst>
          </p:cNvPr>
          <p:cNvCxnSpPr>
            <a:cxnSpLocks/>
          </p:cNvCxnSpPr>
          <p:nvPr/>
        </p:nvCxnSpPr>
        <p:spPr>
          <a:xfrm flipV="1">
            <a:off x="4474250" y="1594122"/>
            <a:ext cx="760095" cy="101683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75BBCC5-A690-D651-A705-15612B8BC9C6}"/>
              </a:ext>
            </a:extLst>
          </p:cNvPr>
          <p:cNvCxnSpPr>
            <a:cxnSpLocks/>
          </p:cNvCxnSpPr>
          <p:nvPr/>
        </p:nvCxnSpPr>
        <p:spPr>
          <a:xfrm>
            <a:off x="4464228" y="3968139"/>
            <a:ext cx="780290" cy="13118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73EA5F4B-E56A-35EB-12BC-2C69612023E3}"/>
              </a:ext>
            </a:extLst>
          </p:cNvPr>
          <p:cNvSpPr/>
          <p:nvPr/>
        </p:nvSpPr>
        <p:spPr>
          <a:xfrm>
            <a:off x="5244517" y="1616203"/>
            <a:ext cx="3661361" cy="2505206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F2B2C2-D7E2-A129-186F-E03D046F3B09}"/>
              </a:ext>
            </a:extLst>
          </p:cNvPr>
          <p:cNvSpPr txBox="1"/>
          <p:nvPr/>
        </p:nvSpPr>
        <p:spPr>
          <a:xfrm>
            <a:off x="1153436" y="985166"/>
            <a:ext cx="683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wake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による重力＋降着による運動量フラックス</a:t>
            </a: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831C06C4-B393-881B-D642-4BF97CA7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369" y="4253726"/>
            <a:ext cx="2401728" cy="223494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6E6E82-7A3E-F5FD-DF6F-C8DF35EC36D9}"/>
              </a:ext>
            </a:extLst>
          </p:cNvPr>
          <p:cNvSpPr txBox="1"/>
          <p:nvPr/>
        </p:nvSpPr>
        <p:spPr>
          <a:xfrm>
            <a:off x="7750670" y="6488668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Escala+04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C19CA57-1494-7FCA-3299-6D944AAE79FB}"/>
              </a:ext>
            </a:extLst>
          </p:cNvPr>
          <p:cNvSpPr txBox="1"/>
          <p:nvPr/>
        </p:nvSpPr>
        <p:spPr>
          <a:xfrm>
            <a:off x="359158" y="404994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連星の場合でも同様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D79575-89AB-2916-CDC1-CCDB09583390}"/>
              </a:ext>
            </a:extLst>
          </p:cNvPr>
          <p:cNvSpPr txBox="1"/>
          <p:nvPr/>
        </p:nvSpPr>
        <p:spPr>
          <a:xfrm>
            <a:off x="359158" y="455545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古くから研究が行われてきた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0FA1EBE-04F7-65CB-A656-3D7262DCD312}"/>
              </a:ext>
            </a:extLst>
          </p:cNvPr>
          <p:cNvSpPr txBox="1"/>
          <p:nvPr/>
        </p:nvSpPr>
        <p:spPr>
          <a:xfrm>
            <a:off x="378263" y="5166614"/>
            <a:ext cx="4368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輻射フィードバックを</a:t>
            </a:r>
            <a:endParaRPr kumimoji="1" lang="en-US" altLang="ja-JP" sz="3200" b="1" dirty="0">
              <a:solidFill>
                <a:srgbClr val="C0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32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含めた研究はほぼない</a:t>
            </a:r>
            <a:endParaRPr kumimoji="1" lang="en-US" altLang="ja-JP" sz="3200" b="1" dirty="0">
              <a:solidFill>
                <a:srgbClr val="C0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435FEE3-705D-873C-EAD4-0A8DB7E16D5D}"/>
              </a:ext>
            </a:extLst>
          </p:cNvPr>
          <p:cNvSpPr/>
          <p:nvPr/>
        </p:nvSpPr>
        <p:spPr>
          <a:xfrm>
            <a:off x="330193" y="5112970"/>
            <a:ext cx="4464645" cy="1151543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984010-85A3-1AFD-566D-AC5A7495EEFE}"/>
              </a:ext>
            </a:extLst>
          </p:cNvPr>
          <p:cNvSpPr txBox="1"/>
          <p:nvPr/>
        </p:nvSpPr>
        <p:spPr>
          <a:xfrm>
            <a:off x="5106151" y="4145364"/>
            <a:ext cx="1266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Ostriker99</a:t>
            </a:r>
          </a:p>
          <a:p>
            <a:pPr algn="ctr"/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Kim&amp;Kim09</a:t>
            </a:r>
          </a:p>
          <a:p>
            <a:pPr algn="ctr"/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Thun+16</a:t>
            </a:r>
          </a:p>
          <a:p>
            <a:pPr algn="ctr"/>
            <a:r>
              <a:rPr kumimoji="1" lang="en-US" altLang="ja-JP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TS+24</a:t>
            </a:r>
            <a:r>
              <a:rPr kumimoji="1" lang="ja-JP" altLang="en-US" sz="1400">
                <a:latin typeface="Hiragino Sans W4" panose="020B0400000000000000" pitchFamily="34" charset="-128"/>
                <a:ea typeface="Hiragino Sans W4" panose="020B0400000000000000" pitchFamily="34" charset="-128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116211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39D5-E0CD-34F3-2F79-FCB49C2D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D596C8-FDD4-86D2-D333-6115D8E516AE}"/>
              </a:ext>
            </a:extLst>
          </p:cNvPr>
          <p:cNvSpPr txBox="1"/>
          <p:nvPr/>
        </p:nvSpPr>
        <p:spPr>
          <a:xfrm>
            <a:off x="2000671" y="94616"/>
            <a:ext cx="5133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研究の位置付け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FE6B0E1-FA1E-3CBE-D3B0-18683279690D}"/>
              </a:ext>
            </a:extLst>
          </p:cNvPr>
          <p:cNvSpPr/>
          <p:nvPr/>
        </p:nvSpPr>
        <p:spPr>
          <a:xfrm>
            <a:off x="1019407" y="1761892"/>
            <a:ext cx="7666464" cy="46166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B842A5-9DEC-08B3-C76A-3A20D45E89FE}"/>
              </a:ext>
            </a:extLst>
          </p:cNvPr>
          <p:cNvSpPr/>
          <p:nvPr/>
        </p:nvSpPr>
        <p:spPr>
          <a:xfrm>
            <a:off x="4852639" y="1761892"/>
            <a:ext cx="3833232" cy="46166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495BCC-B406-1C8B-1C48-8987FE63992A}"/>
              </a:ext>
            </a:extLst>
          </p:cNvPr>
          <p:cNvSpPr/>
          <p:nvPr/>
        </p:nvSpPr>
        <p:spPr>
          <a:xfrm>
            <a:off x="1019407" y="1761892"/>
            <a:ext cx="7666464" cy="2308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BAC6F5-296C-BC5D-B676-91F7037FFCAE}"/>
              </a:ext>
            </a:extLst>
          </p:cNvPr>
          <p:cNvSpPr/>
          <p:nvPr/>
        </p:nvSpPr>
        <p:spPr>
          <a:xfrm>
            <a:off x="458129" y="1176452"/>
            <a:ext cx="8227742" cy="585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C6DF530-EEA0-7D58-DDB7-211348DEACB4}"/>
              </a:ext>
            </a:extLst>
          </p:cNvPr>
          <p:cNvSpPr/>
          <p:nvPr/>
        </p:nvSpPr>
        <p:spPr>
          <a:xfrm>
            <a:off x="458129" y="1176451"/>
            <a:ext cx="4394510" cy="52020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F762B23-A145-755C-1CA3-7B3A8C427556}"/>
              </a:ext>
            </a:extLst>
          </p:cNvPr>
          <p:cNvSpPr/>
          <p:nvPr/>
        </p:nvSpPr>
        <p:spPr>
          <a:xfrm>
            <a:off x="458129" y="1178307"/>
            <a:ext cx="561278" cy="28918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EA7B52-B6AF-C1B7-B9D5-430832EBEA31}"/>
              </a:ext>
            </a:extLst>
          </p:cNvPr>
          <p:cNvSpPr txBox="1"/>
          <p:nvPr/>
        </p:nvSpPr>
        <p:spPr>
          <a:xfrm>
            <a:off x="5138039" y="125729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輻射フィードバック有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0FB4F5-4729-538A-9737-4250E8908C27}"/>
              </a:ext>
            </a:extLst>
          </p:cNvPr>
          <p:cNvSpPr txBox="1"/>
          <p:nvPr/>
        </p:nvSpPr>
        <p:spPr>
          <a:xfrm>
            <a:off x="1304807" y="125729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輻射フィードバック無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DAD657F-ED9D-D3BB-E63E-66F6093D74B1}"/>
              </a:ext>
            </a:extLst>
          </p:cNvPr>
          <p:cNvSpPr txBox="1"/>
          <p:nvPr/>
        </p:nvSpPr>
        <p:spPr>
          <a:xfrm>
            <a:off x="492547" y="250054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単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独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521C6B0-255B-CA4A-661F-DA1668F2E70E}"/>
              </a:ext>
            </a:extLst>
          </p:cNvPr>
          <p:cNvSpPr txBox="1"/>
          <p:nvPr/>
        </p:nvSpPr>
        <p:spPr>
          <a:xfrm>
            <a:off x="492547" y="480141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連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星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CD0EE350-90B7-E2DC-C504-27B61901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056" y="1842738"/>
            <a:ext cx="2363944" cy="211190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120AB4-65E5-610C-26B0-D92406E4F22D}"/>
              </a:ext>
            </a:extLst>
          </p:cNvPr>
          <p:cNvSpPr txBox="1"/>
          <p:nvPr/>
        </p:nvSpPr>
        <p:spPr>
          <a:xfrm>
            <a:off x="7145073" y="3181423"/>
            <a:ext cx="1433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Park</a:t>
            </a:r>
          </a:p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&amp;Bogdanovic17</a:t>
            </a:r>
          </a:p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Toyouchi+20</a:t>
            </a:r>
          </a:p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Ogata+24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16" name="図 15" descr="概略図 が含まれている画像&#10;&#10;自動的に生成された説明">
            <a:extLst>
              <a:ext uri="{FF2B5EF4-FFF2-40B4-BE49-F238E27FC236}">
                <a16:creationId xmlns:a16="http://schemas.microsoft.com/office/drawing/2014/main" id="{7E70C76F-54DF-0BAD-B7CF-5C3EF416E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1" r="26209" b="2423"/>
          <a:stretch/>
        </p:blipFill>
        <p:spPr>
          <a:xfrm>
            <a:off x="1072177" y="1987613"/>
            <a:ext cx="1829566" cy="1604008"/>
          </a:xfrm>
          <a:prstGeom prst="rect">
            <a:avLst/>
          </a:prstGeom>
        </p:spPr>
      </p:pic>
      <p:pic>
        <p:nvPicPr>
          <p:cNvPr id="18" name="図 17" descr="グラフ&#10;&#10;自動的に生成された説明">
            <a:extLst>
              <a:ext uri="{FF2B5EF4-FFF2-40B4-BE49-F238E27FC236}">
                <a16:creationId xmlns:a16="http://schemas.microsoft.com/office/drawing/2014/main" id="{36D5B4A0-FF6C-AC18-2430-5C945F8A0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58" r="24560" b="3669"/>
          <a:stretch/>
        </p:blipFill>
        <p:spPr>
          <a:xfrm>
            <a:off x="2919682" y="1987613"/>
            <a:ext cx="1837329" cy="16108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85A9FF8-6EC2-374F-16B1-299BF967C458}"/>
              </a:ext>
            </a:extLst>
          </p:cNvPr>
          <p:cNvSpPr txBox="1"/>
          <p:nvPr/>
        </p:nvSpPr>
        <p:spPr>
          <a:xfrm>
            <a:off x="1044708" y="37231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  <a:cs typeface="Times New Roman" panose="02020603050405020304" pitchFamily="18" charset="0"/>
              </a:rPr>
              <a:t>TS, Sugimura, Hosokawa &amp; Matsumoto (2024)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1" name="図 20" descr="オウムの絵&#10;&#10;中程度の精度で自動的に生成された説明">
            <a:extLst>
              <a:ext uri="{FF2B5EF4-FFF2-40B4-BE49-F238E27FC236}">
                <a16:creationId xmlns:a16="http://schemas.microsoft.com/office/drawing/2014/main" id="{835080D7-688D-BA3E-DD49-D0D4CA7EE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18" y="4131248"/>
            <a:ext cx="2191220" cy="218619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BBEF63A-2724-9F8B-1272-9674D3C5D3DF}"/>
              </a:ext>
            </a:extLst>
          </p:cNvPr>
          <p:cNvSpPr txBox="1"/>
          <p:nvPr/>
        </p:nvSpPr>
        <p:spPr>
          <a:xfrm>
            <a:off x="3187351" y="447824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※</a:t>
            </a:r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重心も運動</a:t>
            </a:r>
            <a:endParaRPr kumimoji="1" lang="en-US" altLang="ja-JP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している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70B100-291C-3AD6-6D6C-878BC7755D02}"/>
              </a:ext>
            </a:extLst>
          </p:cNvPr>
          <p:cNvSpPr txBox="1"/>
          <p:nvPr/>
        </p:nvSpPr>
        <p:spPr>
          <a:xfrm>
            <a:off x="3328811" y="6058182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Antoni+19</a:t>
            </a:r>
            <a:endParaRPr kumimoji="1" lang="ja-JP" altLang="en-US" sz="12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6806DB13-5EB0-6FC3-FB4A-5DB8522A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24" name="図 23" descr="テレビゲームのキャラクター&#10;&#10;低い精度で自動的に生成された説明">
            <a:extLst>
              <a:ext uri="{FF2B5EF4-FFF2-40B4-BE49-F238E27FC236}">
                <a16:creationId xmlns:a16="http://schemas.microsoft.com/office/drawing/2014/main" id="{81B10B9E-D0F9-C358-82C5-42A8D7FB9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0" y="4249720"/>
            <a:ext cx="1413710" cy="20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A8A8A7-7940-1DB7-C565-FA82FA089D14}"/>
              </a:ext>
            </a:extLst>
          </p:cNvPr>
          <p:cNvSpPr txBox="1"/>
          <p:nvPr/>
        </p:nvSpPr>
        <p:spPr>
          <a:xfrm>
            <a:off x="3065818" y="100208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目標設定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99B731-CD14-BDB2-D0D2-CEE9D8758A3D}"/>
              </a:ext>
            </a:extLst>
          </p:cNvPr>
          <p:cNvSpPr txBox="1"/>
          <p:nvPr/>
        </p:nvSpPr>
        <p:spPr>
          <a:xfrm>
            <a:off x="475651" y="1923179"/>
            <a:ext cx="8396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将来の重力波観測に向け、</a:t>
            </a:r>
            <a:r>
              <a:rPr kumimoji="1" lang="en-US" altLang="ja-JP" sz="28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gas-rich</a:t>
            </a:r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環境下にある</a:t>
            </a:r>
            <a:endParaRPr kumimoji="1" lang="en-US" altLang="ja-JP" sz="2800" b="1" dirty="0">
              <a:solidFill>
                <a:srgbClr val="C0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</a:t>
            </a:r>
            <a:r>
              <a:rPr kumimoji="1" lang="en-US" altLang="ja-JP" sz="28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が合体に至るまでの軌道進化を、</a:t>
            </a:r>
            <a:r>
              <a:rPr kumimoji="1" lang="en-US" altLang="ja-JP" sz="28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から</a:t>
            </a:r>
            <a:endParaRPr kumimoji="1" lang="en-US" altLang="ja-JP" sz="2800" b="1" dirty="0">
              <a:solidFill>
                <a:srgbClr val="C0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輻射フィードバックを含めて調べる</a:t>
            </a:r>
            <a:endParaRPr kumimoji="1" lang="en-US" altLang="ja-JP" sz="2800" b="1" dirty="0">
              <a:solidFill>
                <a:srgbClr val="C0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B2F0EB2-F0EB-4234-8DF6-5FE7E530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549916-13DD-E48D-E3EA-EA221ECE910A}"/>
              </a:ext>
            </a:extLst>
          </p:cNvPr>
          <p:cNvSpPr/>
          <p:nvPr/>
        </p:nvSpPr>
        <p:spPr>
          <a:xfrm>
            <a:off x="271367" y="1802354"/>
            <a:ext cx="8601265" cy="16266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339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3CB224-1239-5CED-0A45-9D9918EE6910}"/>
              </a:ext>
            </a:extLst>
          </p:cNvPr>
          <p:cNvSpPr txBox="1"/>
          <p:nvPr/>
        </p:nvSpPr>
        <p:spPr>
          <a:xfrm>
            <a:off x="-19962" y="735955"/>
            <a:ext cx="91839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4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手法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2C334E-E948-64A3-CB61-A3ED1FEC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</p:spTree>
    <p:extLst>
      <p:ext uri="{BB962C8B-B14F-4D97-AF65-F5344CB8AC3E}">
        <p14:creationId xmlns:p14="http://schemas.microsoft.com/office/powerpoint/2010/main" val="243025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1E495E1-4BDC-12A3-CBE5-92F3C315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A0D88FA2-A755-5787-5B67-45A7B4E378B0}"/>
              </a:ext>
            </a:extLst>
          </p:cNvPr>
          <p:cNvSpPr/>
          <p:nvPr/>
        </p:nvSpPr>
        <p:spPr>
          <a:xfrm>
            <a:off x="6259971" y="3336344"/>
            <a:ext cx="1316332" cy="26331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弧 7">
            <a:extLst>
              <a:ext uri="{FF2B5EF4-FFF2-40B4-BE49-F238E27FC236}">
                <a16:creationId xmlns:a16="http://schemas.microsoft.com/office/drawing/2014/main" id="{AC589F32-AA27-3B42-B95F-E31F67F51F16}"/>
              </a:ext>
            </a:extLst>
          </p:cNvPr>
          <p:cNvSpPr/>
          <p:nvPr/>
        </p:nvSpPr>
        <p:spPr>
          <a:xfrm rot="8319205">
            <a:off x="6080672" y="2771649"/>
            <a:ext cx="914400" cy="914400"/>
          </a:xfrm>
          <a:prstGeom prst="arc">
            <a:avLst>
              <a:gd name="adj1" fmla="val 17231902"/>
              <a:gd name="adj2" fmla="val 20473318"/>
            </a:avLst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7EC37C76-70E7-C4B5-53DA-32C017426016}"/>
              </a:ext>
            </a:extLst>
          </p:cNvPr>
          <p:cNvSpPr/>
          <p:nvPr/>
        </p:nvSpPr>
        <p:spPr>
          <a:xfrm rot="19514011">
            <a:off x="6728988" y="3197097"/>
            <a:ext cx="914400" cy="914400"/>
          </a:xfrm>
          <a:prstGeom prst="arc">
            <a:avLst>
              <a:gd name="adj1" fmla="val 17231902"/>
              <a:gd name="adj2" fmla="val 20473318"/>
            </a:avLst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06D05333-92B0-918A-0F46-74082C6FF31D}"/>
              </a:ext>
            </a:extLst>
          </p:cNvPr>
          <p:cNvSpPr/>
          <p:nvPr/>
        </p:nvSpPr>
        <p:spPr>
          <a:xfrm>
            <a:off x="6214859" y="3378003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222EB48F-EE12-C0B4-8677-B7F6D55F8C8F}"/>
              </a:ext>
            </a:extLst>
          </p:cNvPr>
          <p:cNvSpPr/>
          <p:nvPr/>
        </p:nvSpPr>
        <p:spPr>
          <a:xfrm>
            <a:off x="7476080" y="3378003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E2489B1-2E8F-9F50-4F11-E34052D9CA1F}"/>
              </a:ext>
            </a:extLst>
          </p:cNvPr>
          <p:cNvCxnSpPr>
            <a:cxnSpLocks/>
          </p:cNvCxnSpPr>
          <p:nvPr/>
        </p:nvCxnSpPr>
        <p:spPr>
          <a:xfrm flipV="1">
            <a:off x="6908484" y="1774422"/>
            <a:ext cx="0" cy="34219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CC362F0E-C08F-AD35-FBDE-0231EEC9015F}"/>
              </a:ext>
            </a:extLst>
          </p:cNvPr>
          <p:cNvCxnSpPr>
            <a:cxnSpLocks/>
          </p:cNvCxnSpPr>
          <p:nvPr/>
        </p:nvCxnSpPr>
        <p:spPr>
          <a:xfrm>
            <a:off x="5046733" y="3460854"/>
            <a:ext cx="350767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58192E9-35D0-F473-B574-22DCF102C2ED}"/>
              </a:ext>
            </a:extLst>
          </p:cNvPr>
          <p:cNvCxnSpPr>
            <a:cxnSpLocks/>
          </p:cNvCxnSpPr>
          <p:nvPr/>
        </p:nvCxnSpPr>
        <p:spPr>
          <a:xfrm flipH="1">
            <a:off x="6200763" y="2731517"/>
            <a:ext cx="1415442" cy="145867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37F7D61-3D8A-4CF6-C26C-643AE75412D2}"/>
              </a:ext>
            </a:extLst>
          </p:cNvPr>
          <p:cNvSpPr/>
          <p:nvPr/>
        </p:nvSpPr>
        <p:spPr>
          <a:xfrm>
            <a:off x="4928484" y="1505407"/>
            <a:ext cx="3960000" cy="3960000"/>
          </a:xfrm>
          <a:prstGeom prst="rect">
            <a:avLst/>
          </a:prstGeom>
          <a:solidFill>
            <a:schemeClr val="bg2">
              <a:lumMod val="50000"/>
              <a:alpha val="498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5197FEE-9A99-6061-147F-A23D52B6F7D8}"/>
              </a:ext>
            </a:extLst>
          </p:cNvPr>
          <p:cNvCxnSpPr>
            <a:cxnSpLocks/>
          </p:cNvCxnSpPr>
          <p:nvPr/>
        </p:nvCxnSpPr>
        <p:spPr>
          <a:xfrm>
            <a:off x="5396926" y="2088284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68BB7EF-D4D7-4625-5B61-C372B982EB35}"/>
              </a:ext>
            </a:extLst>
          </p:cNvPr>
          <p:cNvCxnSpPr>
            <a:cxnSpLocks/>
          </p:cNvCxnSpPr>
          <p:nvPr/>
        </p:nvCxnSpPr>
        <p:spPr>
          <a:xfrm>
            <a:off x="5141503" y="4404605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6623B9E-A834-2E8D-300D-A40890CF0206}"/>
              </a:ext>
            </a:extLst>
          </p:cNvPr>
          <p:cNvCxnSpPr>
            <a:cxnSpLocks/>
          </p:cNvCxnSpPr>
          <p:nvPr/>
        </p:nvCxnSpPr>
        <p:spPr>
          <a:xfrm>
            <a:off x="5046733" y="3618112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F3C7A48-BCCE-C720-BD71-DA8B5274F07F}"/>
              </a:ext>
            </a:extLst>
          </p:cNvPr>
          <p:cNvCxnSpPr>
            <a:cxnSpLocks/>
          </p:cNvCxnSpPr>
          <p:nvPr/>
        </p:nvCxnSpPr>
        <p:spPr>
          <a:xfrm>
            <a:off x="7676458" y="1920373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C19F8D4-260F-ACDC-9C03-BD1FEFA42B5E}"/>
              </a:ext>
            </a:extLst>
          </p:cNvPr>
          <p:cNvCxnSpPr>
            <a:cxnSpLocks/>
          </p:cNvCxnSpPr>
          <p:nvPr/>
        </p:nvCxnSpPr>
        <p:spPr>
          <a:xfrm>
            <a:off x="7476080" y="4928737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4B1A195-6891-0ACF-E15F-0C355167972F}"/>
              </a:ext>
            </a:extLst>
          </p:cNvPr>
          <p:cNvCxnSpPr>
            <a:cxnSpLocks/>
          </p:cNvCxnSpPr>
          <p:nvPr/>
        </p:nvCxnSpPr>
        <p:spPr>
          <a:xfrm>
            <a:off x="7430273" y="2378088"/>
            <a:ext cx="87794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2B190EE-2CB5-5682-0FE7-E3030DE8FA5E}"/>
                  </a:ext>
                </a:extLst>
              </p:cNvPr>
              <p:cNvSpPr txBox="1"/>
              <p:nvPr/>
            </p:nvSpPr>
            <p:spPr>
              <a:xfrm>
                <a:off x="8327336" y="3378492"/>
                <a:ext cx="4732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kumimoji="1" lang="ja-JP" altLang="en-US" sz="2800" b="1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2B190EE-2CB5-5682-0FE7-E3030DE8F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336" y="3378492"/>
                <a:ext cx="47320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561FEF5-D063-E195-8CE2-D70F1A1269C3}"/>
                  </a:ext>
                </a:extLst>
              </p:cNvPr>
              <p:cNvSpPr txBox="1"/>
              <p:nvPr/>
            </p:nvSpPr>
            <p:spPr>
              <a:xfrm>
                <a:off x="7573956" y="2378088"/>
                <a:ext cx="4812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kumimoji="1" lang="ja-JP" altLang="en-US" sz="2800" b="1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561FEF5-D063-E195-8CE2-D70F1A126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956" y="2378088"/>
                <a:ext cx="481222" cy="523220"/>
              </a:xfrm>
              <a:prstGeom prst="rect">
                <a:avLst/>
              </a:prstGeom>
              <a:blipFill>
                <a:blip r:embed="rId4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BAECC78-DCBC-54BF-AE71-AFCB7C27C680}"/>
                  </a:ext>
                </a:extLst>
              </p:cNvPr>
              <p:cNvSpPr txBox="1"/>
              <p:nvPr/>
            </p:nvSpPr>
            <p:spPr>
              <a:xfrm>
                <a:off x="6972306" y="1482429"/>
                <a:ext cx="4523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kumimoji="1" lang="ja-JP" altLang="en-US" sz="2800" b="1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BAECC78-DCBC-54BF-AE71-AFCB7C27C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6" y="1482429"/>
                <a:ext cx="45236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1360AE0-8E47-46CB-2DD3-43B312D0DED6}"/>
              </a:ext>
            </a:extLst>
          </p:cNvPr>
          <p:cNvSpPr txBox="1"/>
          <p:nvPr/>
        </p:nvSpPr>
        <p:spPr>
          <a:xfrm>
            <a:off x="6908484" y="5052316"/>
            <a:ext cx="2063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Helvetica" pitchFamily="2" charset="0"/>
                <a:ea typeface="MS Gothic" panose="020B0609070205080204" pitchFamily="49" charset="-128"/>
              </a:rPr>
              <a:t>@</a:t>
            </a:r>
            <a:r>
              <a:rPr kumimoji="1" lang="ja-JP" altLang="en-US" sz="2400">
                <a:latin typeface="Helvetica" pitchFamily="2" charset="0"/>
                <a:ea typeface="MS Gothic" panose="020B0609070205080204" pitchFamily="49" charset="-128"/>
              </a:rPr>
              <a:t>重心静止系</a:t>
            </a:r>
          </a:p>
        </p:txBody>
      </p:sp>
      <p:pic>
        <p:nvPicPr>
          <p:cNvPr id="14" name="図 1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27AD75E9-9E56-55FD-B7FC-E71CEB5F6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10" y="1451370"/>
            <a:ext cx="2166336" cy="7221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7D1FEF0-DDB0-541D-9EDF-3C55B26DF227}"/>
              </a:ext>
            </a:extLst>
          </p:cNvPr>
          <p:cNvSpPr txBox="1"/>
          <p:nvPr/>
        </p:nvSpPr>
        <p:spPr>
          <a:xfrm>
            <a:off x="3772742" y="100208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elvetica" pitchFamily="2" charset="0"/>
                <a:ea typeface="Hiragino Sans W4" panose="020B0400000000000000" pitchFamily="34" charset="-128"/>
              </a:rPr>
              <a:t>設定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235CCE-904E-5DEF-C80B-6E667EF11D41}"/>
              </a:ext>
            </a:extLst>
          </p:cNvPr>
          <p:cNvSpPr txBox="1"/>
          <p:nvPr/>
        </p:nvSpPr>
        <p:spPr>
          <a:xfrm>
            <a:off x="2243424" y="885324"/>
            <a:ext cx="4665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3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次元輻射流体シミュレーション</a:t>
            </a:r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CE45F421-DA4E-DF8B-49B3-4FB9D80C7342}"/>
              </a:ext>
            </a:extLst>
          </p:cNvPr>
          <p:cNvSpPr/>
          <p:nvPr/>
        </p:nvSpPr>
        <p:spPr>
          <a:xfrm rot="13876557">
            <a:off x="5748073" y="3069163"/>
            <a:ext cx="542753" cy="130424"/>
          </a:xfrm>
          <a:custGeom>
            <a:avLst/>
            <a:gdLst>
              <a:gd name="connsiteX0" fmla="*/ 0 w 720762"/>
              <a:gd name="connsiteY0" fmla="*/ 237188 h 248042"/>
              <a:gd name="connsiteX1" fmla="*/ 182880 w 720762"/>
              <a:gd name="connsiteY1" fmla="*/ 32792 h 248042"/>
              <a:gd name="connsiteX2" fmla="*/ 355002 w 720762"/>
              <a:gd name="connsiteY2" fmla="*/ 247945 h 248042"/>
              <a:gd name="connsiteX3" fmla="*/ 516367 w 720762"/>
              <a:gd name="connsiteY3" fmla="*/ 519 h 248042"/>
              <a:gd name="connsiteX4" fmla="*/ 656216 w 720762"/>
              <a:gd name="connsiteY4" fmla="*/ 183399 h 248042"/>
              <a:gd name="connsiteX5" fmla="*/ 720762 w 720762"/>
              <a:gd name="connsiteY5" fmla="*/ 204915 h 248042"/>
              <a:gd name="connsiteX6" fmla="*/ 720762 w 720762"/>
              <a:gd name="connsiteY6" fmla="*/ 204915 h 248042"/>
              <a:gd name="connsiteX7" fmla="*/ 720762 w 720762"/>
              <a:gd name="connsiteY7" fmla="*/ 204915 h 24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762" h="248042">
                <a:moveTo>
                  <a:pt x="0" y="237188"/>
                </a:moveTo>
                <a:cubicBezTo>
                  <a:pt x="61856" y="134093"/>
                  <a:pt x="123713" y="30999"/>
                  <a:pt x="182880" y="32792"/>
                </a:cubicBezTo>
                <a:cubicBezTo>
                  <a:pt x="242047" y="34585"/>
                  <a:pt x="299421" y="253324"/>
                  <a:pt x="355002" y="247945"/>
                </a:cubicBezTo>
                <a:cubicBezTo>
                  <a:pt x="410583" y="242566"/>
                  <a:pt x="466165" y="11277"/>
                  <a:pt x="516367" y="519"/>
                </a:cubicBezTo>
                <a:cubicBezTo>
                  <a:pt x="566569" y="-10239"/>
                  <a:pt x="622150" y="149333"/>
                  <a:pt x="656216" y="183399"/>
                </a:cubicBezTo>
                <a:cubicBezTo>
                  <a:pt x="690282" y="217465"/>
                  <a:pt x="720762" y="204915"/>
                  <a:pt x="720762" y="204915"/>
                </a:cubicBezTo>
                <a:lnTo>
                  <a:pt x="720762" y="204915"/>
                </a:lnTo>
                <a:lnTo>
                  <a:pt x="720762" y="204915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001FFB90-D943-4D6B-2779-30478D53DCD0}"/>
              </a:ext>
            </a:extLst>
          </p:cNvPr>
          <p:cNvSpPr/>
          <p:nvPr/>
        </p:nvSpPr>
        <p:spPr>
          <a:xfrm rot="8598122">
            <a:off x="5733700" y="3730230"/>
            <a:ext cx="542753" cy="130424"/>
          </a:xfrm>
          <a:custGeom>
            <a:avLst/>
            <a:gdLst>
              <a:gd name="connsiteX0" fmla="*/ 0 w 720762"/>
              <a:gd name="connsiteY0" fmla="*/ 237188 h 248042"/>
              <a:gd name="connsiteX1" fmla="*/ 182880 w 720762"/>
              <a:gd name="connsiteY1" fmla="*/ 32792 h 248042"/>
              <a:gd name="connsiteX2" fmla="*/ 355002 w 720762"/>
              <a:gd name="connsiteY2" fmla="*/ 247945 h 248042"/>
              <a:gd name="connsiteX3" fmla="*/ 516367 w 720762"/>
              <a:gd name="connsiteY3" fmla="*/ 519 h 248042"/>
              <a:gd name="connsiteX4" fmla="*/ 656216 w 720762"/>
              <a:gd name="connsiteY4" fmla="*/ 183399 h 248042"/>
              <a:gd name="connsiteX5" fmla="*/ 720762 w 720762"/>
              <a:gd name="connsiteY5" fmla="*/ 204915 h 248042"/>
              <a:gd name="connsiteX6" fmla="*/ 720762 w 720762"/>
              <a:gd name="connsiteY6" fmla="*/ 204915 h 248042"/>
              <a:gd name="connsiteX7" fmla="*/ 720762 w 720762"/>
              <a:gd name="connsiteY7" fmla="*/ 204915 h 24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762" h="248042">
                <a:moveTo>
                  <a:pt x="0" y="237188"/>
                </a:moveTo>
                <a:cubicBezTo>
                  <a:pt x="61856" y="134093"/>
                  <a:pt x="123713" y="30999"/>
                  <a:pt x="182880" y="32792"/>
                </a:cubicBezTo>
                <a:cubicBezTo>
                  <a:pt x="242047" y="34585"/>
                  <a:pt x="299421" y="253324"/>
                  <a:pt x="355002" y="247945"/>
                </a:cubicBezTo>
                <a:cubicBezTo>
                  <a:pt x="410583" y="242566"/>
                  <a:pt x="466165" y="11277"/>
                  <a:pt x="516367" y="519"/>
                </a:cubicBezTo>
                <a:cubicBezTo>
                  <a:pt x="566569" y="-10239"/>
                  <a:pt x="622150" y="149333"/>
                  <a:pt x="656216" y="183399"/>
                </a:cubicBezTo>
                <a:cubicBezTo>
                  <a:pt x="690282" y="217465"/>
                  <a:pt x="720762" y="204915"/>
                  <a:pt x="720762" y="204915"/>
                </a:cubicBezTo>
                <a:lnTo>
                  <a:pt x="720762" y="204915"/>
                </a:lnTo>
                <a:lnTo>
                  <a:pt x="720762" y="204915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ECAC494C-FB2E-7077-CF00-2123F0FACAB6}"/>
              </a:ext>
            </a:extLst>
          </p:cNvPr>
          <p:cNvSpPr/>
          <p:nvPr/>
        </p:nvSpPr>
        <p:spPr>
          <a:xfrm rot="18582319">
            <a:off x="7546041" y="3062349"/>
            <a:ext cx="542753" cy="130424"/>
          </a:xfrm>
          <a:custGeom>
            <a:avLst/>
            <a:gdLst>
              <a:gd name="connsiteX0" fmla="*/ 0 w 720762"/>
              <a:gd name="connsiteY0" fmla="*/ 237188 h 248042"/>
              <a:gd name="connsiteX1" fmla="*/ 182880 w 720762"/>
              <a:gd name="connsiteY1" fmla="*/ 32792 h 248042"/>
              <a:gd name="connsiteX2" fmla="*/ 355002 w 720762"/>
              <a:gd name="connsiteY2" fmla="*/ 247945 h 248042"/>
              <a:gd name="connsiteX3" fmla="*/ 516367 w 720762"/>
              <a:gd name="connsiteY3" fmla="*/ 519 h 248042"/>
              <a:gd name="connsiteX4" fmla="*/ 656216 w 720762"/>
              <a:gd name="connsiteY4" fmla="*/ 183399 h 248042"/>
              <a:gd name="connsiteX5" fmla="*/ 720762 w 720762"/>
              <a:gd name="connsiteY5" fmla="*/ 204915 h 248042"/>
              <a:gd name="connsiteX6" fmla="*/ 720762 w 720762"/>
              <a:gd name="connsiteY6" fmla="*/ 204915 h 248042"/>
              <a:gd name="connsiteX7" fmla="*/ 720762 w 720762"/>
              <a:gd name="connsiteY7" fmla="*/ 204915 h 24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762" h="248042">
                <a:moveTo>
                  <a:pt x="0" y="237188"/>
                </a:moveTo>
                <a:cubicBezTo>
                  <a:pt x="61856" y="134093"/>
                  <a:pt x="123713" y="30999"/>
                  <a:pt x="182880" y="32792"/>
                </a:cubicBezTo>
                <a:cubicBezTo>
                  <a:pt x="242047" y="34585"/>
                  <a:pt x="299421" y="253324"/>
                  <a:pt x="355002" y="247945"/>
                </a:cubicBezTo>
                <a:cubicBezTo>
                  <a:pt x="410583" y="242566"/>
                  <a:pt x="466165" y="11277"/>
                  <a:pt x="516367" y="519"/>
                </a:cubicBezTo>
                <a:cubicBezTo>
                  <a:pt x="566569" y="-10239"/>
                  <a:pt x="622150" y="149333"/>
                  <a:pt x="656216" y="183399"/>
                </a:cubicBezTo>
                <a:cubicBezTo>
                  <a:pt x="690282" y="217465"/>
                  <a:pt x="720762" y="204915"/>
                  <a:pt x="720762" y="204915"/>
                </a:cubicBezTo>
                <a:lnTo>
                  <a:pt x="720762" y="204915"/>
                </a:lnTo>
                <a:lnTo>
                  <a:pt x="720762" y="204915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FF501602-31A8-9FD8-B0BB-3FCB36489A30}"/>
              </a:ext>
            </a:extLst>
          </p:cNvPr>
          <p:cNvSpPr/>
          <p:nvPr/>
        </p:nvSpPr>
        <p:spPr>
          <a:xfrm rot="3335378">
            <a:off x="7597870" y="3727658"/>
            <a:ext cx="542753" cy="130424"/>
          </a:xfrm>
          <a:custGeom>
            <a:avLst/>
            <a:gdLst>
              <a:gd name="connsiteX0" fmla="*/ 0 w 720762"/>
              <a:gd name="connsiteY0" fmla="*/ 237188 h 248042"/>
              <a:gd name="connsiteX1" fmla="*/ 182880 w 720762"/>
              <a:gd name="connsiteY1" fmla="*/ 32792 h 248042"/>
              <a:gd name="connsiteX2" fmla="*/ 355002 w 720762"/>
              <a:gd name="connsiteY2" fmla="*/ 247945 h 248042"/>
              <a:gd name="connsiteX3" fmla="*/ 516367 w 720762"/>
              <a:gd name="connsiteY3" fmla="*/ 519 h 248042"/>
              <a:gd name="connsiteX4" fmla="*/ 656216 w 720762"/>
              <a:gd name="connsiteY4" fmla="*/ 183399 h 248042"/>
              <a:gd name="connsiteX5" fmla="*/ 720762 w 720762"/>
              <a:gd name="connsiteY5" fmla="*/ 204915 h 248042"/>
              <a:gd name="connsiteX6" fmla="*/ 720762 w 720762"/>
              <a:gd name="connsiteY6" fmla="*/ 204915 h 248042"/>
              <a:gd name="connsiteX7" fmla="*/ 720762 w 720762"/>
              <a:gd name="connsiteY7" fmla="*/ 204915 h 24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762" h="248042">
                <a:moveTo>
                  <a:pt x="0" y="237188"/>
                </a:moveTo>
                <a:cubicBezTo>
                  <a:pt x="61856" y="134093"/>
                  <a:pt x="123713" y="30999"/>
                  <a:pt x="182880" y="32792"/>
                </a:cubicBezTo>
                <a:cubicBezTo>
                  <a:pt x="242047" y="34585"/>
                  <a:pt x="299421" y="253324"/>
                  <a:pt x="355002" y="247945"/>
                </a:cubicBezTo>
                <a:cubicBezTo>
                  <a:pt x="410583" y="242566"/>
                  <a:pt x="466165" y="11277"/>
                  <a:pt x="516367" y="519"/>
                </a:cubicBezTo>
                <a:cubicBezTo>
                  <a:pt x="566569" y="-10239"/>
                  <a:pt x="622150" y="149333"/>
                  <a:pt x="656216" y="183399"/>
                </a:cubicBezTo>
                <a:cubicBezTo>
                  <a:pt x="690282" y="217465"/>
                  <a:pt x="720762" y="204915"/>
                  <a:pt x="720762" y="204915"/>
                </a:cubicBezTo>
                <a:lnTo>
                  <a:pt x="720762" y="204915"/>
                </a:lnTo>
                <a:lnTo>
                  <a:pt x="720762" y="204915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66F09FE9-145E-D491-6586-98CB689CA5D5}"/>
                  </a:ext>
                </a:extLst>
              </p:cNvPr>
              <p:cNvSpPr txBox="1"/>
              <p:nvPr/>
            </p:nvSpPr>
            <p:spPr>
              <a:xfrm>
                <a:off x="5273115" y="2407583"/>
                <a:ext cx="1327415" cy="409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1" lang="en-US" altLang="ja-JP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1" lang="en-US" altLang="ja-JP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̇"/>
                          <m:ctrlPr>
                            <a:rPr kumimoji="1" lang="en-US" altLang="ja-JP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kumimoji="1" lang="en-US" altLang="ja-JP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000" b="1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66F09FE9-145E-D491-6586-98CB689CA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115" y="2407583"/>
                <a:ext cx="1327415" cy="409856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5BF1C69C-278D-CE78-E684-402DFB2BF983}"/>
                  </a:ext>
                </a:extLst>
              </p:cNvPr>
              <p:cNvSpPr txBox="1"/>
              <p:nvPr/>
            </p:nvSpPr>
            <p:spPr>
              <a:xfrm>
                <a:off x="5489004" y="2818533"/>
                <a:ext cx="3914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kumimoji="1" lang="ja-JP" altLang="en-US" sz="2000" b="1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5BF1C69C-278D-CE78-E684-402DFB2BF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004" y="2818533"/>
                <a:ext cx="391453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21A102D-D536-06C3-6558-A908EFAF216A}"/>
              </a:ext>
            </a:extLst>
          </p:cNvPr>
          <p:cNvSpPr txBox="1"/>
          <p:nvPr/>
        </p:nvSpPr>
        <p:spPr>
          <a:xfrm>
            <a:off x="4982130" y="4934645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HI</a:t>
            </a:r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ガス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4B3C54C-D723-CD40-6212-4D0DD479F1CA}"/>
                  </a:ext>
                </a:extLst>
              </p:cNvPr>
              <p:cNvSpPr txBox="1"/>
              <p:nvPr/>
            </p:nvSpPr>
            <p:spPr>
              <a:xfrm>
                <a:off x="5034588" y="1602820"/>
                <a:ext cx="9022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ja-JP" sz="2000" b="1" i="0" smtClean="0">
                              <a:latin typeface="Cambria Math" panose="02040503050406030204" pitchFamily="18" charset="0"/>
                            </a:rPr>
                            <m:t>𝐜𝐞𝐧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4B3C54C-D723-CD40-6212-4D0DD479F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588" y="1602820"/>
                <a:ext cx="902235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3158B3A-904C-30DE-C3FB-90D239CC5730}"/>
                  </a:ext>
                </a:extLst>
              </p:cNvPr>
              <p:cNvSpPr txBox="1"/>
              <p:nvPr/>
            </p:nvSpPr>
            <p:spPr>
              <a:xfrm>
                <a:off x="6178522" y="2976956"/>
                <a:ext cx="4716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kumimoji="1" lang="ja-JP" altLang="en-US" sz="2000" b="1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3158B3A-904C-30DE-C3FB-90D239CC5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22" y="2976956"/>
                <a:ext cx="471604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52E8542-4FD8-A76E-0885-A811E07A78B2}"/>
                  </a:ext>
                </a:extLst>
              </p:cNvPr>
              <p:cNvSpPr txBox="1"/>
              <p:nvPr/>
            </p:nvSpPr>
            <p:spPr>
              <a:xfrm>
                <a:off x="7267074" y="3538032"/>
                <a:ext cx="4716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kumimoji="1" lang="ja-JP" altLang="en-US" sz="2000" b="1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52E8542-4FD8-A76E-0885-A811E07A7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074" y="3538032"/>
                <a:ext cx="471604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3B86CA4-60D7-7AAD-DD73-5234FBBC7985}"/>
              </a:ext>
            </a:extLst>
          </p:cNvPr>
          <p:cNvSpPr txBox="1"/>
          <p:nvPr/>
        </p:nvSpPr>
        <p:spPr>
          <a:xfrm>
            <a:off x="2481796" y="1356911"/>
            <a:ext cx="1883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elvetica" pitchFamily="2" charset="0"/>
              </a:rPr>
              <a:t>Matsumoto 07</a:t>
            </a:r>
          </a:p>
          <a:p>
            <a:r>
              <a:rPr kumimoji="1" lang="en-US" altLang="ja-JP" dirty="0">
                <a:latin typeface="Helvetica" pitchFamily="2" charset="0"/>
              </a:rPr>
              <a:t>Matsumoto+15</a:t>
            </a:r>
          </a:p>
          <a:p>
            <a:r>
              <a:rPr kumimoji="1" lang="en-US" altLang="ja-JP" dirty="0">
                <a:latin typeface="Helvetica" pitchFamily="2" charset="0"/>
              </a:rPr>
              <a:t>Sugimura+20,23</a:t>
            </a:r>
            <a:endParaRPr kumimoji="1" lang="ja-JP" altLang="en-US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0BE465B4-9D8E-76A7-B3DF-6D356936F14A}"/>
                  </a:ext>
                </a:extLst>
              </p:cNvPr>
              <p:cNvSpPr txBox="1"/>
              <p:nvPr/>
            </p:nvSpPr>
            <p:spPr>
              <a:xfrm>
                <a:off x="99111" y="2214109"/>
                <a:ext cx="4854342" cy="1727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+ 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ケプラー回転＋等速度重心</a:t>
                </a:r>
                <a:endParaRPr kumimoji="1" lang="en-US" altLang="ja-JP" sz="2400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+ 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等方輻射場</a:t>
                </a: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</a:t>
                </a:r>
              </a:p>
              <a:p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−1.5</m:t>
                        </m:r>
                      </m:sup>
                    </m:sSup>
                  </m:oMath>
                </a14:m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; </a:t>
                </a:r>
                <a:r>
                  <a:rPr kumimoji="1" lang="en-US" altLang="ja-JP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Park&amp;Ricotti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11,12,13</a:t>
                </a: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)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+ 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水素の再結合と光電離を考慮</a:t>
                </a:r>
                <a:endParaRPr kumimoji="1" lang="en-US" altLang="ja-JP" sz="2400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0BE465B4-9D8E-76A7-B3DF-6D356936F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1" y="2214109"/>
                <a:ext cx="4854342" cy="1727717"/>
              </a:xfrm>
              <a:prstGeom prst="rect">
                <a:avLst/>
              </a:prstGeom>
              <a:blipFill>
                <a:blip r:embed="rId13"/>
                <a:stretch>
                  <a:fillRect l="-1823" t="-2920" r="-1042" b="-72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5E3FF14-96A5-6742-664E-FE12DDCE8A4A}"/>
                  </a:ext>
                </a:extLst>
              </p:cNvPr>
              <p:cNvSpPr txBox="1"/>
              <p:nvPr/>
            </p:nvSpPr>
            <p:spPr>
              <a:xfrm>
                <a:off x="6378253" y="3972985"/>
                <a:ext cx="2211439" cy="726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sub>
                    </m:sSub>
                  </m:oMath>
                </a14:m>
                <a:r>
                  <a:rPr kumimoji="1" lang="en-US" altLang="ja-JP" sz="200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kumimoji="1" lang="en-US" altLang="ja-JP" sz="2000" b="1" dirty="0"/>
                  <a:t>   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kumimoji="1" lang="en-US" altLang="ja-JP" sz="2000" b="1" i="0" smtClean="0">
                        <a:latin typeface="Cambria Math" panose="02040503050406030204" pitchFamily="18" charset="0"/>
                      </a:rPr>
                      <m:t>𝐚𝐮</m:t>
                    </m:r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Sup>
                      <m:sSubSupPr>
                        <m:ctrlP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endParaRPr kumimoji="1" lang="ja-JP" altLang="en-US" sz="2000" b="1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5E3FF14-96A5-6742-664E-FE12DDCE8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253" y="3972985"/>
                <a:ext cx="2211439" cy="726930"/>
              </a:xfrm>
              <a:prstGeom prst="rect">
                <a:avLst/>
              </a:prstGeom>
              <a:blipFill>
                <a:blip r:embed="rId14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8170ACB9-F378-B38A-D0B6-7A135CD7AA62}"/>
              </a:ext>
            </a:extLst>
          </p:cNvPr>
          <p:cNvCxnSpPr/>
          <p:nvPr/>
        </p:nvCxnSpPr>
        <p:spPr>
          <a:xfrm>
            <a:off x="6304859" y="3955782"/>
            <a:ext cx="128902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BB2E359-2E05-248F-1379-71EDEEED7468}"/>
                  </a:ext>
                </a:extLst>
              </p:cNvPr>
              <p:cNvSpPr txBox="1"/>
              <p:nvPr/>
            </p:nvSpPr>
            <p:spPr>
              <a:xfrm>
                <a:off x="5228225" y="5604119"/>
                <a:ext cx="2333267" cy="878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dd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kumimoji="1" lang="en-US" altLang="ja-JP" sz="1600" b="0" i="0" smtClean="0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1600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kumimoji="1" lang="en-US" altLang="ja-JP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kumimoji="1" lang="en-US" altLang="ja-JP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kumimoji="1" lang="en-US" altLang="ja-JP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kumimoji="1" lang="en-US" altLang="ja-JP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kumimoji="1" lang="en-US" altLang="ja-JP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e>
                                          </m:acc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Edd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kumimoji="1" lang="en-US" altLang="ja-JP" sz="1600" dirty="0"/>
                  <a:t> </a:t>
                </a:r>
                <a:endParaRPr kumimoji="1" lang="ja-JP" altLang="en-US" sz="160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BB2E359-2E05-248F-1379-71EDEEED7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225" y="5604119"/>
                <a:ext cx="2333267" cy="878446"/>
              </a:xfrm>
              <a:prstGeom prst="rect">
                <a:avLst/>
              </a:prstGeom>
              <a:blipFill>
                <a:blip r:embed="rId15"/>
                <a:stretch>
                  <a:fillRect l="-43784" t="-202857" b="-29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ABDEE75-927E-9027-2B3B-2A48DAA037C7}"/>
                  </a:ext>
                </a:extLst>
              </p:cNvPr>
              <p:cNvSpPr txBox="1"/>
              <p:nvPr/>
            </p:nvSpPr>
            <p:spPr>
              <a:xfrm>
                <a:off x="7470899" y="5765252"/>
                <a:ext cx="783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kumimoji="1" lang="ja-JP" altLang="en-US" sz="160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ABDEE75-927E-9027-2B3B-2A48DAA03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899" y="5765252"/>
                <a:ext cx="783099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48DE3AB-310F-B35D-7F20-9DFF1C577FBD}"/>
              </a:ext>
            </a:extLst>
          </p:cNvPr>
          <p:cNvSpPr txBox="1"/>
          <p:nvPr/>
        </p:nvSpPr>
        <p:spPr>
          <a:xfrm>
            <a:off x="7473248" y="6103806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otherwise</a:t>
            </a:r>
            <a:endParaRPr kumimoji="1" lang="ja-JP" altLang="en-US" sz="1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95D2A49-01E2-7071-DB96-21A57A8192F1}"/>
                  </a:ext>
                </a:extLst>
              </p:cNvPr>
              <p:cNvSpPr txBox="1"/>
              <p:nvPr/>
            </p:nvSpPr>
            <p:spPr>
              <a:xfrm>
                <a:off x="96546" y="5623374"/>
                <a:ext cx="4572000" cy="835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+ 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ガスの初期密度がパラメータ</a:t>
                </a:r>
                <a:endParaRPr kumimoji="1" lang="en-US" altLang="ja-JP" sz="2400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∞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Hiragino Sans W4" panose="020B0400000000000000" pitchFamily="34" charset="-128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Hiragino Sans W4" panose="020B0400000000000000" pitchFamily="34" charset="-128"/>
                        </a:rPr>
                        <m:t>, 3×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6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Hiragino Sans W4" panose="020B0400000000000000" pitchFamily="34" charset="-128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  <a:ea typeface="Hiragino Sans W4" panose="020B0400000000000000" pitchFamily="34" charset="-128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Hiragino Sans W4" panose="020B0400000000000000" pitchFamily="34" charset="-128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ja-JP" altLang="en-US" sz="24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95D2A49-01E2-7071-DB96-21A57A819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46" y="5623374"/>
                <a:ext cx="4572000" cy="835165"/>
              </a:xfrm>
              <a:prstGeom prst="rect">
                <a:avLst/>
              </a:prstGeom>
              <a:blipFill>
                <a:blip r:embed="rId17"/>
                <a:stretch>
                  <a:fillRect l="-1939" t="-5970" b="-10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A4CD29-896C-B760-5786-CEAF296B9833}"/>
              </a:ext>
            </a:extLst>
          </p:cNvPr>
          <p:cNvSpPr txBox="1"/>
          <p:nvPr/>
        </p:nvSpPr>
        <p:spPr>
          <a:xfrm>
            <a:off x="105881" y="3997935"/>
            <a:ext cx="4875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+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定常状態での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　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 </a:t>
            </a:r>
            <a:r>
              <a:rPr kumimoji="1" lang="en-US" altLang="ja-JP" sz="24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i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)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降着率　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　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 ii )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重力＋運動量フラックス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を計算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18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3CB224-1239-5CED-0A45-9D9918EE6910}"/>
              </a:ext>
            </a:extLst>
          </p:cNvPr>
          <p:cNvSpPr txBox="1"/>
          <p:nvPr/>
        </p:nvSpPr>
        <p:spPr>
          <a:xfrm>
            <a:off x="-19962" y="735955"/>
            <a:ext cx="91839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4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結果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2C334E-E948-64A3-CB61-A3ED1FEC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</p:spTree>
    <p:extLst>
      <p:ext uri="{BB962C8B-B14F-4D97-AF65-F5344CB8AC3E}">
        <p14:creationId xmlns:p14="http://schemas.microsoft.com/office/powerpoint/2010/main" val="1190252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_xy_n5.mp4">
            <a:hlinkClick r:id="" action="ppaction://media"/>
            <a:extLst>
              <a:ext uri="{FF2B5EF4-FFF2-40B4-BE49-F238E27FC236}">
                <a16:creationId xmlns:a16="http://schemas.microsoft.com/office/drawing/2014/main" id="{697D34CE-9B15-D168-A0CE-5C01CB2D8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9671" t="17351" r="16685" b="4658"/>
          <a:stretch/>
        </p:blipFill>
        <p:spPr>
          <a:xfrm>
            <a:off x="6115051" y="1254266"/>
            <a:ext cx="3028949" cy="2566193"/>
          </a:xfrm>
          <a:prstGeom prst="rect">
            <a:avLst/>
          </a:prstGeom>
        </p:spPr>
      </p:pic>
      <p:pic>
        <p:nvPicPr>
          <p:cNvPr id="3" name="nH_xy_n5.mp4">
            <a:hlinkClick r:id="" action="ppaction://media"/>
            <a:extLst>
              <a:ext uri="{FF2B5EF4-FFF2-40B4-BE49-F238E27FC236}">
                <a16:creationId xmlns:a16="http://schemas.microsoft.com/office/drawing/2014/main" id="{285A74BF-AFF7-DB2D-841F-8534DF7A60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9671" t="17351" r="16685" b="4658"/>
          <a:stretch/>
        </p:blipFill>
        <p:spPr>
          <a:xfrm>
            <a:off x="2874109" y="1254266"/>
            <a:ext cx="3028949" cy="256619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A12CA7-DC77-A3F6-8C10-5D605EF890CF}"/>
              </a:ext>
            </a:extLst>
          </p:cNvPr>
          <p:cNvSpPr txBox="1"/>
          <p:nvPr/>
        </p:nvSpPr>
        <p:spPr>
          <a:xfrm>
            <a:off x="3065818" y="100208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elvetica" pitchFamily="2" charset="0"/>
                <a:ea typeface="Hiragino Sans W4" panose="020B0400000000000000" pitchFamily="34" charset="-128"/>
              </a:rPr>
              <a:t>時間発展</a:t>
            </a:r>
            <a:endParaRPr kumimoji="1" lang="en-US" altLang="ja-JP" sz="5400" b="1" dirty="0">
              <a:latin typeface="Helvetica" pitchFamily="2" charset="0"/>
              <a:ea typeface="Hiragino Sans W4" panose="020B0400000000000000" pitchFamily="34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7F46910-8DF4-2937-7EAC-E1FC0999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5" name="nH_xy.mp4">
            <a:hlinkClick r:id="" action="ppaction://media"/>
            <a:extLst>
              <a:ext uri="{FF2B5EF4-FFF2-40B4-BE49-F238E27FC236}">
                <a16:creationId xmlns:a16="http://schemas.microsoft.com/office/drawing/2014/main" id="{E6610201-075B-EFFF-498E-CE562D6BD22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5434" t="20639" r="17269" b="4840"/>
          <a:stretch/>
        </p:blipFill>
        <p:spPr>
          <a:xfrm>
            <a:off x="2662116" y="3856721"/>
            <a:ext cx="3240942" cy="2499630"/>
          </a:xfrm>
          <a:prstGeom prst="rect">
            <a:avLst/>
          </a:prstGeom>
        </p:spPr>
      </p:pic>
      <p:pic>
        <p:nvPicPr>
          <p:cNvPr id="7" name="T_xy.mp4">
            <a:hlinkClick r:id="" action="ppaction://media"/>
            <a:extLst>
              <a:ext uri="{FF2B5EF4-FFF2-40B4-BE49-F238E27FC236}">
                <a16:creationId xmlns:a16="http://schemas.microsoft.com/office/drawing/2014/main" id="{CAF14F03-3728-0A26-122C-D774C817E8E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5434" t="20639" r="17269" b="4840"/>
          <a:stretch/>
        </p:blipFill>
        <p:spPr>
          <a:xfrm>
            <a:off x="5903058" y="3856721"/>
            <a:ext cx="3240942" cy="2499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FBF1593-979A-8712-8BBD-54BEA3191B90}"/>
                  </a:ext>
                </a:extLst>
              </p:cNvPr>
              <p:cNvSpPr txBox="1"/>
              <p:nvPr/>
            </p:nvSpPr>
            <p:spPr>
              <a:xfrm>
                <a:off x="67238" y="1249391"/>
                <a:ext cx="2410468" cy="475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kumimoji="1" lang="en-US" altLang="ja-JP" sz="2400" b="1" i="1" u="sng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kumimoji="1" lang="en-US" altLang="ja-JP" sz="2400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0" u="sng" smtClean="0"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kumimoji="1" lang="en-US" altLang="ja-JP" sz="2400" b="1" i="0" u="sng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1" i="0" u="sng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1" lang="ja-JP" altLang="en-US" sz="2400" b="1" u="sng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FBF1593-979A-8712-8BBD-54BEA3191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8" y="1249391"/>
                <a:ext cx="2410468" cy="475451"/>
              </a:xfrm>
              <a:prstGeom prst="rect">
                <a:avLst/>
              </a:prstGeom>
              <a:blipFill>
                <a:blip r:embed="rId15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AD356D-D0C2-A17E-D6D8-30C400DEF661}"/>
              </a:ext>
            </a:extLst>
          </p:cNvPr>
          <p:cNvSpPr txBox="1"/>
          <p:nvPr/>
        </p:nvSpPr>
        <p:spPr>
          <a:xfrm>
            <a:off x="67238" y="1723389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電離バブルが重心の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周りに広がる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8559562-F21A-BE62-5907-C88A4F87694C}"/>
                  </a:ext>
                </a:extLst>
              </p:cNvPr>
              <p:cNvSpPr txBox="1"/>
              <p:nvPr/>
            </p:nvSpPr>
            <p:spPr>
              <a:xfrm>
                <a:off x="67238" y="3778340"/>
                <a:ext cx="2814424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kumimoji="1" lang="en-US" altLang="ja-JP" sz="2400" b="1" i="1" u="sng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kumimoji="1" lang="en-US" altLang="ja-JP" sz="2400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4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0" u="sng" smtClean="0"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kumimoji="1" lang="en-US" altLang="ja-JP" sz="2400" b="1" i="0" u="sng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1" i="0" u="sng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1" lang="ja-JP" altLang="en-US" sz="2400" b="1" u="sng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8559562-F21A-BE62-5907-C88A4F876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8" y="3778340"/>
                <a:ext cx="2814424" cy="470000"/>
              </a:xfrm>
              <a:prstGeom prst="rect">
                <a:avLst/>
              </a:prstGeom>
              <a:blipFill>
                <a:blip r:embed="rId1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4E132E-FEA2-FDCE-8071-5DB479159D18}"/>
              </a:ext>
            </a:extLst>
          </p:cNvPr>
          <p:cNvSpPr txBox="1"/>
          <p:nvPr/>
        </p:nvSpPr>
        <p:spPr>
          <a:xfrm>
            <a:off x="67238" y="424834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高密度殻が間欠的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に降着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5418B52-A5C8-AFE8-75D3-81F9DB95B7EE}"/>
              </a:ext>
            </a:extLst>
          </p:cNvPr>
          <p:cNvSpPr txBox="1"/>
          <p:nvPr/>
        </p:nvSpPr>
        <p:spPr>
          <a:xfrm>
            <a:off x="3824967" y="84055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数密度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1EF7C4-9865-11F0-8EFA-DF470CD61FC5}"/>
              </a:ext>
            </a:extLst>
          </p:cNvPr>
          <p:cNvSpPr txBox="1"/>
          <p:nvPr/>
        </p:nvSpPr>
        <p:spPr>
          <a:xfrm>
            <a:off x="7229415" y="840550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温度</a:t>
            </a:r>
          </a:p>
        </p:txBody>
      </p:sp>
    </p:spTree>
    <p:extLst>
      <p:ext uri="{BB962C8B-B14F-4D97-AF65-F5344CB8AC3E}">
        <p14:creationId xmlns:p14="http://schemas.microsoft.com/office/powerpoint/2010/main" val="3375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6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F1BB39A-A993-F98F-3DF3-315DCC193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5118D78-A439-B25B-D5C8-BBF73F75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099" y="1716145"/>
            <a:ext cx="4574902" cy="343117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72B2A3D-3A90-8EE4-08B1-D55E5DD52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03" y="1713411"/>
            <a:ext cx="4574902" cy="343117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BFC620-B19B-83F4-59B6-8AEA5376B346}"/>
              </a:ext>
            </a:extLst>
          </p:cNvPr>
          <p:cNvSpPr txBox="1"/>
          <p:nvPr/>
        </p:nvSpPr>
        <p:spPr>
          <a:xfrm>
            <a:off x="3062917" y="95734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時間発展</a:t>
            </a:r>
            <a:endParaRPr kumimoji="1" lang="en-US" altLang="ja-JP" sz="54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13F7F5B-2CD8-8F23-9567-58B0E07F8C8C}"/>
                  </a:ext>
                </a:extLst>
              </p:cNvPr>
              <p:cNvSpPr txBox="1"/>
              <p:nvPr/>
            </p:nvSpPr>
            <p:spPr>
              <a:xfrm>
                <a:off x="3095855" y="2618127"/>
                <a:ext cx="751872" cy="37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1" i="0" smtClean="0">
                              <a:latin typeface="Cambria Math" panose="02040503050406030204" pitchFamily="18" charset="0"/>
                            </a:rPr>
                            <m:t>𝐄𝐝𝐝</m:t>
                          </m:r>
                        </m:sub>
                      </m:sSub>
                    </m:oMath>
                  </m:oMathPara>
                </a14:m>
                <a:endParaRPr kumimoji="1" lang="ja-JP" altLang="en-US" b="1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13F7F5B-2CD8-8F23-9567-58B0E07F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855" y="2618127"/>
                <a:ext cx="751872" cy="377989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45A4143-A37B-F792-5355-8479768EEBAF}"/>
              </a:ext>
            </a:extLst>
          </p:cNvPr>
          <p:cNvCxnSpPr/>
          <p:nvPr/>
        </p:nvCxnSpPr>
        <p:spPr>
          <a:xfrm flipH="1">
            <a:off x="3028950" y="3001506"/>
            <a:ext cx="240541" cy="264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FB5C47C-DA4C-58B3-E2A7-1FDD1D3EFA65}"/>
                  </a:ext>
                </a:extLst>
              </p:cNvPr>
              <p:cNvSpPr txBox="1"/>
              <p:nvPr/>
            </p:nvSpPr>
            <p:spPr>
              <a:xfrm>
                <a:off x="84655" y="890363"/>
                <a:ext cx="2782044" cy="53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kumimoji="1" lang="en-US" altLang="ja-JP" sz="2800" b="1" i="1" u="sng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kumimoji="1" lang="en-US" altLang="ja-JP" sz="2800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0" u="sng" smtClean="0"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kumimoji="1" lang="en-US" altLang="ja-JP" sz="2800" b="1" i="0" u="sng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1" i="0" u="sng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1" lang="ja-JP" altLang="en-US" sz="2800" b="1" u="sng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FB5C47C-DA4C-58B3-E2A7-1FDD1D3E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5" y="890363"/>
                <a:ext cx="2782044" cy="539315"/>
              </a:xfrm>
              <a:prstGeom prst="rect">
                <a:avLst/>
              </a:prstGeom>
              <a:blipFill>
                <a:blip r:embed="rId6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32F9E89-2CD6-31FD-3BD8-6A1B1AD775C9}"/>
              </a:ext>
            </a:extLst>
          </p:cNvPr>
          <p:cNvSpPr txBox="1"/>
          <p:nvPr/>
        </p:nvSpPr>
        <p:spPr>
          <a:xfrm>
            <a:off x="2055935" y="153703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降着率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BA238F0-6591-840C-E0EB-35CFA559255D}"/>
              </a:ext>
            </a:extLst>
          </p:cNvPr>
          <p:cNvSpPr txBox="1"/>
          <p:nvPr/>
        </p:nvSpPr>
        <p:spPr>
          <a:xfrm>
            <a:off x="5229371" y="1532701"/>
            <a:ext cx="364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重力＋運動量フラックス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535E959-3032-98B7-59F1-B84C4E1EB773}"/>
                  </a:ext>
                </a:extLst>
              </p:cNvPr>
              <p:cNvSpPr txBox="1"/>
              <p:nvPr/>
            </p:nvSpPr>
            <p:spPr>
              <a:xfrm>
                <a:off x="275535" y="4974453"/>
                <a:ext cx="1832618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Edd</m:t>
                        </m:r>
                      </m:sub>
                    </m:sSub>
                  </m:oMath>
                </a14:m>
                <a:endParaRPr kumimoji="1" lang="ja-JP" altLang="en-US" sz="24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535E959-3032-98B7-59F1-B84C4E1EB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35" y="4974453"/>
                <a:ext cx="1832618" cy="473206"/>
              </a:xfrm>
              <a:prstGeom prst="rect">
                <a:avLst/>
              </a:prstGeom>
              <a:blipFill>
                <a:blip r:embed="rId7"/>
                <a:stretch>
                  <a:fillRect l="-5479" t="-7692" b="-282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80BC646-D685-7E57-A414-B91AA721A3AD}"/>
              </a:ext>
            </a:extLst>
          </p:cNvPr>
          <p:cNvSpPr txBox="1"/>
          <p:nvPr/>
        </p:nvSpPr>
        <p:spPr>
          <a:xfrm>
            <a:off x="275535" y="5416542"/>
            <a:ext cx="6954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+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重力＋運動量フラックスはケプラー周期で振動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CE696AD-610E-46E9-5BE6-940313E8D03D}"/>
              </a:ext>
            </a:extLst>
          </p:cNvPr>
          <p:cNvSpPr txBox="1"/>
          <p:nvPr/>
        </p:nvSpPr>
        <p:spPr>
          <a:xfrm>
            <a:off x="275535" y="5848885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+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重心は</a:t>
            </a:r>
            <a:r>
              <a:rPr kumimoji="1" lang="ja-JP" altLang="en-US" sz="24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加速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C17255E-2631-063F-4250-19C3B8EA3DE1}"/>
              </a:ext>
            </a:extLst>
          </p:cNvPr>
          <p:cNvSpPr/>
          <p:nvPr/>
        </p:nvSpPr>
        <p:spPr>
          <a:xfrm>
            <a:off x="5259971" y="1984052"/>
            <a:ext cx="3688872" cy="1281662"/>
          </a:xfrm>
          <a:prstGeom prst="rect">
            <a:avLst/>
          </a:prstGeom>
          <a:solidFill>
            <a:schemeClr val="tx2">
              <a:lumMod val="75000"/>
              <a:lumOff val="25000"/>
              <a:alpha val="1509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93BDBDB-D99F-A651-1E7D-B22CBEB71726}"/>
              </a:ext>
            </a:extLst>
          </p:cNvPr>
          <p:cNvSpPr/>
          <p:nvPr/>
        </p:nvSpPr>
        <p:spPr>
          <a:xfrm>
            <a:off x="5257081" y="3250796"/>
            <a:ext cx="3688872" cy="1223947"/>
          </a:xfrm>
          <a:prstGeom prst="rect">
            <a:avLst/>
          </a:prstGeom>
          <a:solidFill>
            <a:srgbClr val="C00000">
              <a:alpha val="1506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7BC8303-C83B-4066-C69A-89BC42D4137C}"/>
              </a:ext>
            </a:extLst>
          </p:cNvPr>
          <p:cNvSpPr txBox="1"/>
          <p:nvPr/>
        </p:nvSpPr>
        <p:spPr>
          <a:xfrm>
            <a:off x="5229371" y="2032754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減速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7DA5A0C-EB9C-AC99-48D3-4E78FD2F700F}"/>
              </a:ext>
            </a:extLst>
          </p:cNvPr>
          <p:cNvSpPr txBox="1"/>
          <p:nvPr/>
        </p:nvSpPr>
        <p:spPr>
          <a:xfrm>
            <a:off x="5229698" y="4136189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加速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8B272095-F1B1-75F4-1D72-633AF2FD54FC}"/>
                  </a:ext>
                </a:extLst>
              </p:cNvPr>
              <p:cNvSpPr txBox="1"/>
              <p:nvPr/>
            </p:nvSpPr>
            <p:spPr>
              <a:xfrm>
                <a:off x="5157016" y="4948648"/>
                <a:ext cx="869084" cy="494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</a:rPr>
                            <m:t>𝐊𝐞𝐩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8B272095-F1B1-75F4-1D72-633AF2FD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016" y="4948648"/>
                <a:ext cx="869084" cy="494751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7E3BFE6-B5DC-1CA5-7DA5-F136CD6EA56D}"/>
              </a:ext>
            </a:extLst>
          </p:cNvPr>
          <p:cNvCxnSpPr/>
          <p:nvPr/>
        </p:nvCxnSpPr>
        <p:spPr>
          <a:xfrm>
            <a:off x="5257081" y="4876843"/>
            <a:ext cx="66895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9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B5FDE9E-3FF6-49DF-7311-AAAEE956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099" y="1710678"/>
            <a:ext cx="4574902" cy="34311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C72C469-0E90-3D42-D704-AF97A002F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03" y="1716145"/>
            <a:ext cx="4574902" cy="3431177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F1BB39A-A993-F98F-3DF3-315DCC193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13F7F5B-2CD8-8F23-9567-58B0E07F8C8C}"/>
                  </a:ext>
                </a:extLst>
              </p:cNvPr>
              <p:cNvSpPr txBox="1"/>
              <p:nvPr/>
            </p:nvSpPr>
            <p:spPr>
              <a:xfrm>
                <a:off x="2277078" y="3572796"/>
                <a:ext cx="751872" cy="37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1" i="0" smtClean="0">
                              <a:latin typeface="Cambria Math" panose="02040503050406030204" pitchFamily="18" charset="0"/>
                            </a:rPr>
                            <m:t>𝐄𝐝𝐝</m:t>
                          </m:r>
                        </m:sub>
                      </m:sSub>
                    </m:oMath>
                  </m:oMathPara>
                </a14:m>
                <a:endParaRPr kumimoji="1" lang="ja-JP" altLang="en-US" b="1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13F7F5B-2CD8-8F23-9567-58B0E07F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078" y="3572796"/>
                <a:ext cx="751872" cy="3779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45A4143-A37B-F792-5355-8479768EEBAF}"/>
              </a:ext>
            </a:extLst>
          </p:cNvPr>
          <p:cNvCxnSpPr/>
          <p:nvPr/>
        </p:nvCxnSpPr>
        <p:spPr>
          <a:xfrm flipH="1">
            <a:off x="2234822" y="3925495"/>
            <a:ext cx="240541" cy="264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C17255E-2631-063F-4250-19C3B8EA3DE1}"/>
              </a:ext>
            </a:extLst>
          </p:cNvPr>
          <p:cNvSpPr/>
          <p:nvPr/>
        </p:nvSpPr>
        <p:spPr>
          <a:xfrm>
            <a:off x="5356105" y="1984052"/>
            <a:ext cx="3526638" cy="1281662"/>
          </a:xfrm>
          <a:prstGeom prst="rect">
            <a:avLst/>
          </a:prstGeom>
          <a:solidFill>
            <a:schemeClr val="tx2">
              <a:lumMod val="75000"/>
              <a:lumOff val="25000"/>
              <a:alpha val="1509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93BDBDB-D99F-A651-1E7D-B22CBEB71726}"/>
              </a:ext>
            </a:extLst>
          </p:cNvPr>
          <p:cNvSpPr/>
          <p:nvPr/>
        </p:nvSpPr>
        <p:spPr>
          <a:xfrm>
            <a:off x="5356105" y="3265714"/>
            <a:ext cx="3526638" cy="1246421"/>
          </a:xfrm>
          <a:prstGeom prst="rect">
            <a:avLst/>
          </a:prstGeom>
          <a:solidFill>
            <a:srgbClr val="C00000">
              <a:alpha val="1506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42008C0C-5C0A-51FB-6A1D-173646C72AB6}"/>
                  </a:ext>
                </a:extLst>
              </p:cNvPr>
              <p:cNvSpPr txBox="1"/>
              <p:nvPr/>
            </p:nvSpPr>
            <p:spPr>
              <a:xfrm>
                <a:off x="84655" y="894111"/>
                <a:ext cx="3253327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kumimoji="1" lang="en-US" altLang="ja-JP" sz="2800" b="1" i="1" u="sng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kumimoji="1" lang="en-US" altLang="ja-JP" sz="2800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800" b="1" i="1" u="sng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0" u="sng" smtClean="0"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kumimoji="1" lang="en-US" altLang="ja-JP" sz="2800" b="1" i="0" u="sng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1" i="0" u="sng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1" lang="ja-JP" altLang="en-US" sz="2800" b="1" u="sng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42008C0C-5C0A-51FB-6A1D-173646C72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5" y="894111"/>
                <a:ext cx="3253327" cy="532966"/>
              </a:xfrm>
              <a:prstGeom prst="rect">
                <a:avLst/>
              </a:prstGeom>
              <a:blipFill>
                <a:blip r:embed="rId6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6398569-9537-6860-547D-B215B1D3575D}"/>
                  </a:ext>
                </a:extLst>
              </p:cNvPr>
              <p:cNvSpPr txBox="1"/>
              <p:nvPr/>
            </p:nvSpPr>
            <p:spPr>
              <a:xfrm>
                <a:off x="5157016" y="4948648"/>
                <a:ext cx="869084" cy="494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</a:rPr>
                            <m:t>𝐊𝐞𝐩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6398569-9537-6860-547D-B215B1D3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016" y="4948648"/>
                <a:ext cx="869084" cy="494751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F9A28A2-EB96-D6F6-8F92-3687264C31FE}"/>
              </a:ext>
            </a:extLst>
          </p:cNvPr>
          <p:cNvCxnSpPr/>
          <p:nvPr/>
        </p:nvCxnSpPr>
        <p:spPr>
          <a:xfrm>
            <a:off x="5257081" y="4876843"/>
            <a:ext cx="66895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7CF7779-26A9-9DC5-5441-70FB794290B4}"/>
                  </a:ext>
                </a:extLst>
              </p:cNvPr>
              <p:cNvSpPr txBox="1"/>
              <p:nvPr/>
            </p:nvSpPr>
            <p:spPr>
              <a:xfrm>
                <a:off x="427935" y="5126853"/>
                <a:ext cx="2065052" cy="505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kumimoji="1"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</m:d>
                    <m:r>
                      <a:rPr kumimoji="1" lang="en-US" altLang="ja-JP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Edd</m:t>
                        </m:r>
                      </m:sub>
                    </m:sSub>
                  </m:oMath>
                </a14:m>
                <a:endParaRPr kumimoji="1" lang="ja-JP" altLang="en-US" sz="24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7CF7779-26A9-9DC5-5441-70FB79429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35" y="5126853"/>
                <a:ext cx="2065052" cy="505779"/>
              </a:xfrm>
              <a:prstGeom prst="rect">
                <a:avLst/>
              </a:prstGeom>
              <a:blipFill>
                <a:blip r:embed="rId9"/>
                <a:stretch>
                  <a:fillRect l="-4878" t="-4878" b="-243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68188B6-E377-4CE2-25B8-84DAC0116A22}"/>
              </a:ext>
            </a:extLst>
          </p:cNvPr>
          <p:cNvSpPr txBox="1"/>
          <p:nvPr/>
        </p:nvSpPr>
        <p:spPr>
          <a:xfrm>
            <a:off x="427935" y="5568942"/>
            <a:ext cx="6954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+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重力＋運動量フラックスはケプラー周期で振動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B125A5-1D28-F102-AB99-96BD3978C230}"/>
              </a:ext>
            </a:extLst>
          </p:cNvPr>
          <p:cNvSpPr txBox="1"/>
          <p:nvPr/>
        </p:nvSpPr>
        <p:spPr>
          <a:xfrm>
            <a:off x="427935" y="6001285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+ 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重心は</a:t>
            </a:r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減速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37880C-E6A2-5979-692F-ED887C0F77E8}"/>
              </a:ext>
            </a:extLst>
          </p:cNvPr>
          <p:cNvSpPr txBox="1"/>
          <p:nvPr/>
        </p:nvSpPr>
        <p:spPr>
          <a:xfrm>
            <a:off x="3062917" y="95734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時間発展</a:t>
            </a:r>
            <a:endParaRPr kumimoji="1" lang="en-US" altLang="ja-JP" sz="54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AF1515-9F89-3350-538D-90C48BF6F105}"/>
              </a:ext>
            </a:extLst>
          </p:cNvPr>
          <p:cNvSpPr txBox="1"/>
          <p:nvPr/>
        </p:nvSpPr>
        <p:spPr>
          <a:xfrm>
            <a:off x="2055935" y="153703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降着率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9B1EB2E-0148-2ADA-5D4B-07C1885553A6}"/>
              </a:ext>
            </a:extLst>
          </p:cNvPr>
          <p:cNvSpPr txBox="1"/>
          <p:nvPr/>
        </p:nvSpPr>
        <p:spPr>
          <a:xfrm>
            <a:off x="5229371" y="1532701"/>
            <a:ext cx="364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重力＋運動量フラックス</a:t>
            </a:r>
          </a:p>
        </p:txBody>
      </p:sp>
    </p:spTree>
    <p:extLst>
      <p:ext uri="{BB962C8B-B14F-4D97-AF65-F5344CB8AC3E}">
        <p14:creationId xmlns:p14="http://schemas.microsoft.com/office/powerpoint/2010/main" val="1490847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8">
            <a:extLst>
              <a:ext uri="{FF2B5EF4-FFF2-40B4-BE49-F238E27FC236}">
                <a16:creationId xmlns:a16="http://schemas.microsoft.com/office/drawing/2014/main" id="{B7F34FE2-8398-8D32-B768-2E6475595313}"/>
              </a:ext>
            </a:extLst>
          </p:cNvPr>
          <p:cNvSpPr/>
          <p:nvPr/>
        </p:nvSpPr>
        <p:spPr>
          <a:xfrm>
            <a:off x="834587" y="1691496"/>
            <a:ext cx="5642229" cy="27687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C23C808-EF70-D130-8AE4-451AE25C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0DF19AAE-4C2C-40ED-D8A8-F1C9DE4735CB}"/>
              </a:ext>
            </a:extLst>
          </p:cNvPr>
          <p:cNvSpPr/>
          <p:nvPr/>
        </p:nvSpPr>
        <p:spPr>
          <a:xfrm>
            <a:off x="921197" y="1770883"/>
            <a:ext cx="5166250" cy="261001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D0D205-3B5C-6ABD-0CBF-15C8CAA1746D}"/>
              </a:ext>
            </a:extLst>
          </p:cNvPr>
          <p:cNvSpPr/>
          <p:nvPr/>
        </p:nvSpPr>
        <p:spPr>
          <a:xfrm>
            <a:off x="3358422" y="1478024"/>
            <a:ext cx="3287248" cy="300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93CA678-B166-830C-C847-43CB3F4EA604}"/>
              </a:ext>
            </a:extLst>
          </p:cNvPr>
          <p:cNvSpPr/>
          <p:nvPr/>
        </p:nvSpPr>
        <p:spPr>
          <a:xfrm>
            <a:off x="1779810" y="2807093"/>
            <a:ext cx="540000" cy="5400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CE8CE0A-050E-3787-6C85-54907863AA98}"/>
              </a:ext>
            </a:extLst>
          </p:cNvPr>
          <p:cNvSpPr/>
          <p:nvPr/>
        </p:nvSpPr>
        <p:spPr>
          <a:xfrm>
            <a:off x="1959810" y="2727706"/>
            <a:ext cx="180000" cy="180000"/>
          </a:xfrm>
          <a:prstGeom prst="ellipse">
            <a:avLst/>
          </a:prstGeom>
          <a:solidFill>
            <a:srgbClr val="C00000"/>
          </a:solidFill>
          <a:ln w="254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D90B7AE9-A6A8-AE1D-6738-B2704297BC67}"/>
              </a:ext>
            </a:extLst>
          </p:cNvPr>
          <p:cNvSpPr/>
          <p:nvPr/>
        </p:nvSpPr>
        <p:spPr>
          <a:xfrm>
            <a:off x="1959810" y="3266916"/>
            <a:ext cx="180000" cy="180000"/>
          </a:xfrm>
          <a:prstGeom prst="ellipse">
            <a:avLst/>
          </a:prstGeom>
          <a:solidFill>
            <a:schemeClr val="tx1"/>
          </a:solidFill>
          <a:ln w="254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60234EB3-D954-91DB-54F2-8606373CA823}"/>
              </a:ext>
            </a:extLst>
          </p:cNvPr>
          <p:cNvCxnSpPr>
            <a:cxnSpLocks/>
          </p:cNvCxnSpPr>
          <p:nvPr/>
        </p:nvCxnSpPr>
        <p:spPr>
          <a:xfrm flipH="1">
            <a:off x="1498665" y="2807093"/>
            <a:ext cx="5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11E4359-1CA1-B05F-24CE-0E5008AECD76}"/>
              </a:ext>
            </a:extLst>
          </p:cNvPr>
          <p:cNvCxnSpPr>
            <a:cxnSpLocks/>
          </p:cNvCxnSpPr>
          <p:nvPr/>
        </p:nvCxnSpPr>
        <p:spPr>
          <a:xfrm rot="10800000" flipH="1">
            <a:off x="2023543" y="3358077"/>
            <a:ext cx="5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739F4D6-91AA-4726-7D65-852C3489E9D7}"/>
              </a:ext>
            </a:extLst>
          </p:cNvPr>
          <p:cNvSpPr txBox="1"/>
          <p:nvPr/>
        </p:nvSpPr>
        <p:spPr>
          <a:xfrm>
            <a:off x="3772742" y="100208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elvetica" pitchFamily="2" charset="0"/>
                <a:ea typeface="Hiragino Sans W4" panose="020B0400000000000000" pitchFamily="34" charset="-128"/>
              </a:rPr>
              <a:t>解釈</a:t>
            </a:r>
            <a:endParaRPr kumimoji="1" lang="en-US" altLang="ja-JP" sz="5400" b="1" dirty="0">
              <a:latin typeface="Helvetica" pitchFamily="2" charset="0"/>
              <a:ea typeface="Hiragino Sans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088EA6-42CC-F96B-8122-23769484BA3E}"/>
              </a:ext>
            </a:extLst>
          </p:cNvPr>
          <p:cNvSpPr txBox="1"/>
          <p:nvPr/>
        </p:nvSpPr>
        <p:spPr>
          <a:xfrm>
            <a:off x="699327" y="1122044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密度が小さい場合</a:t>
            </a: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5DA5F6A3-81D6-4E6B-FEAB-955F30B22D9A}"/>
              </a:ext>
            </a:extLst>
          </p:cNvPr>
          <p:cNvSpPr/>
          <p:nvPr/>
        </p:nvSpPr>
        <p:spPr>
          <a:xfrm>
            <a:off x="5465608" y="2592690"/>
            <a:ext cx="1080000" cy="10800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三角形 16">
            <a:extLst>
              <a:ext uri="{FF2B5EF4-FFF2-40B4-BE49-F238E27FC236}">
                <a16:creationId xmlns:a16="http://schemas.microsoft.com/office/drawing/2014/main" id="{B2FF48D8-6728-7C97-84EC-34E1F7A57A0F}"/>
              </a:ext>
            </a:extLst>
          </p:cNvPr>
          <p:cNvSpPr/>
          <p:nvPr/>
        </p:nvSpPr>
        <p:spPr>
          <a:xfrm rot="16200000">
            <a:off x="6293691" y="1490658"/>
            <a:ext cx="1623657" cy="2199480"/>
          </a:xfrm>
          <a:prstGeom prst="triangl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D1D3F8EF-878E-B8CB-3B40-134EC1115C47}"/>
              </a:ext>
            </a:extLst>
          </p:cNvPr>
          <p:cNvSpPr/>
          <p:nvPr/>
        </p:nvSpPr>
        <p:spPr>
          <a:xfrm>
            <a:off x="5825608" y="2412690"/>
            <a:ext cx="360000" cy="360000"/>
          </a:xfrm>
          <a:prstGeom prst="ellipse">
            <a:avLst/>
          </a:prstGeom>
          <a:solidFill>
            <a:srgbClr val="C00000"/>
          </a:solidFill>
          <a:ln w="254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DD86E6A-A8C7-F18E-E51B-7939FCF7432B}"/>
              </a:ext>
            </a:extLst>
          </p:cNvPr>
          <p:cNvCxnSpPr>
            <a:cxnSpLocks/>
          </p:cNvCxnSpPr>
          <p:nvPr/>
        </p:nvCxnSpPr>
        <p:spPr>
          <a:xfrm flipH="1">
            <a:off x="5465608" y="2592690"/>
            <a:ext cx="5511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三角形 19">
            <a:extLst>
              <a:ext uri="{FF2B5EF4-FFF2-40B4-BE49-F238E27FC236}">
                <a16:creationId xmlns:a16="http://schemas.microsoft.com/office/drawing/2014/main" id="{704862D9-8CC8-F9F9-8414-5CDF794DAF42}"/>
              </a:ext>
            </a:extLst>
          </p:cNvPr>
          <p:cNvSpPr/>
          <p:nvPr/>
        </p:nvSpPr>
        <p:spPr>
          <a:xfrm rot="16200000">
            <a:off x="6283333" y="2557599"/>
            <a:ext cx="1623657" cy="2199480"/>
          </a:xfrm>
          <a:prstGeom prst="triangl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A32E5543-6C45-C752-A901-39BC596C8118}"/>
              </a:ext>
            </a:extLst>
          </p:cNvPr>
          <p:cNvSpPr/>
          <p:nvPr/>
        </p:nvSpPr>
        <p:spPr>
          <a:xfrm>
            <a:off x="5825608" y="3459992"/>
            <a:ext cx="360000" cy="360000"/>
          </a:xfrm>
          <a:prstGeom prst="ellipse">
            <a:avLst/>
          </a:prstGeom>
          <a:solidFill>
            <a:schemeClr val="tx1"/>
          </a:solidFill>
          <a:ln w="254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438D9395-030E-174F-D80C-3900018E10CB}"/>
              </a:ext>
            </a:extLst>
          </p:cNvPr>
          <p:cNvCxnSpPr>
            <a:cxnSpLocks/>
          </p:cNvCxnSpPr>
          <p:nvPr/>
        </p:nvCxnSpPr>
        <p:spPr>
          <a:xfrm rot="10800000" flipH="1">
            <a:off x="5994463" y="3685846"/>
            <a:ext cx="5511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974CD2-8053-37DE-E53A-1FA8364694A6}"/>
              </a:ext>
            </a:extLst>
          </p:cNvPr>
          <p:cNvSpPr txBox="1"/>
          <p:nvPr/>
        </p:nvSpPr>
        <p:spPr>
          <a:xfrm>
            <a:off x="5207803" y="1126250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密度が大きい場合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C2828DCD-DD90-2CD0-740B-1D59478B011A}"/>
              </a:ext>
            </a:extLst>
          </p:cNvPr>
          <p:cNvCxnSpPr>
            <a:cxnSpLocks/>
          </p:cNvCxnSpPr>
          <p:nvPr/>
        </p:nvCxnSpPr>
        <p:spPr>
          <a:xfrm>
            <a:off x="4584935" y="1023538"/>
            <a:ext cx="0" cy="515259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42A1E05-65F2-6FA8-363A-3AFC791B8314}"/>
              </a:ext>
            </a:extLst>
          </p:cNvPr>
          <p:cNvSpPr txBox="1"/>
          <p:nvPr/>
        </p:nvSpPr>
        <p:spPr>
          <a:xfrm>
            <a:off x="6496591" y="1691496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</a:rPr>
              <a:t>wake</a:t>
            </a:r>
            <a:endParaRPr kumimoji="1" lang="ja-JP" altLang="en-US" sz="2400" b="1">
              <a:solidFill>
                <a:schemeClr val="tx2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9229559-4A82-2D51-84AB-B4D1BC370EF0}"/>
              </a:ext>
            </a:extLst>
          </p:cNvPr>
          <p:cNvSpPr txBox="1"/>
          <p:nvPr/>
        </p:nvSpPr>
        <p:spPr>
          <a:xfrm>
            <a:off x="213311" y="1690907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chemeClr val="accent6">
                    <a:lumMod val="7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高密度殻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7AEAC5-BF3F-7412-D236-48BA24D33EAC}"/>
              </a:ext>
            </a:extLst>
          </p:cNvPr>
          <p:cNvSpPr txBox="1"/>
          <p:nvPr/>
        </p:nvSpPr>
        <p:spPr>
          <a:xfrm>
            <a:off x="160717" y="4584750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上流側高密度殻からの重力が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支配的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8208E4-AACB-A4C4-876A-7470AC1865D7}"/>
              </a:ext>
            </a:extLst>
          </p:cNvPr>
          <p:cNvSpPr txBox="1"/>
          <p:nvPr/>
        </p:nvSpPr>
        <p:spPr>
          <a:xfrm>
            <a:off x="4872774" y="4589379"/>
            <a:ext cx="3778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下流側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wake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からの重力が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支配的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CB0EF74-FEE8-E572-E62C-DB204F966927}"/>
              </a:ext>
            </a:extLst>
          </p:cNvPr>
          <p:cNvSpPr txBox="1"/>
          <p:nvPr/>
        </p:nvSpPr>
        <p:spPr>
          <a:xfrm>
            <a:off x="1565268" y="2284729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加速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B8CB53-8738-FD20-9935-258DA87ABCB0}"/>
              </a:ext>
            </a:extLst>
          </p:cNvPr>
          <p:cNvSpPr txBox="1"/>
          <p:nvPr/>
        </p:nvSpPr>
        <p:spPr>
          <a:xfrm>
            <a:off x="1585554" y="34470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減速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C385259-3C62-31BD-1262-1C82FF3E69D0}"/>
              </a:ext>
            </a:extLst>
          </p:cNvPr>
          <p:cNvSpPr txBox="1"/>
          <p:nvPr/>
        </p:nvSpPr>
        <p:spPr>
          <a:xfrm>
            <a:off x="5069594" y="3825370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加速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6CABC14-9111-7777-2A0A-8C21A374DE18}"/>
              </a:ext>
            </a:extLst>
          </p:cNvPr>
          <p:cNvSpPr txBox="1"/>
          <p:nvPr/>
        </p:nvSpPr>
        <p:spPr>
          <a:xfrm>
            <a:off x="4998406" y="1970440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減速</a:t>
            </a:r>
          </a:p>
        </p:txBody>
      </p:sp>
      <p:sp>
        <p:nvSpPr>
          <p:cNvPr id="3" name="左矢印 2">
            <a:extLst>
              <a:ext uri="{FF2B5EF4-FFF2-40B4-BE49-F238E27FC236}">
                <a16:creationId xmlns:a16="http://schemas.microsoft.com/office/drawing/2014/main" id="{F5C0FF57-9BD3-5C18-6916-507ED0A03040}"/>
              </a:ext>
            </a:extLst>
          </p:cNvPr>
          <p:cNvSpPr/>
          <p:nvPr/>
        </p:nvSpPr>
        <p:spPr>
          <a:xfrm>
            <a:off x="188620" y="2863287"/>
            <a:ext cx="550607" cy="43938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左矢印 4">
            <a:extLst>
              <a:ext uri="{FF2B5EF4-FFF2-40B4-BE49-F238E27FC236}">
                <a16:creationId xmlns:a16="http://schemas.microsoft.com/office/drawing/2014/main" id="{FD8DEBC2-F40E-5E5E-6FDA-397BEDF548B9}"/>
              </a:ext>
            </a:extLst>
          </p:cNvPr>
          <p:cNvSpPr/>
          <p:nvPr/>
        </p:nvSpPr>
        <p:spPr>
          <a:xfrm>
            <a:off x="4767549" y="2917313"/>
            <a:ext cx="550607" cy="43938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880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3CB224-1239-5CED-0A45-9D9918EE6910}"/>
              </a:ext>
            </a:extLst>
          </p:cNvPr>
          <p:cNvSpPr txBox="1"/>
          <p:nvPr/>
        </p:nvSpPr>
        <p:spPr>
          <a:xfrm>
            <a:off x="-19962" y="735955"/>
            <a:ext cx="91839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4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導入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2C334E-E948-64A3-CB61-A3ED1FEC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</p:spTree>
    <p:extLst>
      <p:ext uri="{BB962C8B-B14F-4D97-AF65-F5344CB8AC3E}">
        <p14:creationId xmlns:p14="http://schemas.microsoft.com/office/powerpoint/2010/main" val="478249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3CB224-1239-5CED-0A45-9D9918EE6910}"/>
              </a:ext>
            </a:extLst>
          </p:cNvPr>
          <p:cNvSpPr txBox="1"/>
          <p:nvPr/>
        </p:nvSpPr>
        <p:spPr>
          <a:xfrm>
            <a:off x="-19962" y="735955"/>
            <a:ext cx="91839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4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議論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2C334E-E948-64A3-CB61-A3ED1FEC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</p:spTree>
    <p:extLst>
      <p:ext uri="{BB962C8B-B14F-4D97-AF65-F5344CB8AC3E}">
        <p14:creationId xmlns:p14="http://schemas.microsoft.com/office/powerpoint/2010/main" val="3429654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352599-DB46-CC9B-9F75-BB734E562E13}"/>
              </a:ext>
            </a:extLst>
          </p:cNvPr>
          <p:cNvSpPr txBox="1"/>
          <p:nvPr/>
        </p:nvSpPr>
        <p:spPr>
          <a:xfrm>
            <a:off x="945044" y="105710"/>
            <a:ext cx="7253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関連する長さスケール</a:t>
            </a: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570D891D-9A45-EF62-CAD4-DBC42F8D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8" t="24872" r="50274" b="4025"/>
          <a:stretch/>
        </p:blipFill>
        <p:spPr>
          <a:xfrm>
            <a:off x="6477139" y="2545598"/>
            <a:ext cx="2490651" cy="211666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11F32F-974D-8E52-2822-CD8E38D3D562}"/>
              </a:ext>
            </a:extLst>
          </p:cNvPr>
          <p:cNvSpPr txBox="1"/>
          <p:nvPr/>
        </p:nvSpPr>
        <p:spPr>
          <a:xfrm>
            <a:off x="199585" y="106918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ここまで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…</a:t>
            </a:r>
            <a:endParaRPr kumimoji="1" lang="ja-JP" altLang="en-US" sz="2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B0CDD2-C16E-7CC2-EE88-0B5DD580FD87}"/>
              </a:ext>
            </a:extLst>
          </p:cNvPr>
          <p:cNvSpPr txBox="1"/>
          <p:nvPr/>
        </p:nvSpPr>
        <p:spPr>
          <a:xfrm>
            <a:off x="7395660" y="1627472"/>
            <a:ext cx="178927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Park&amp;Ricotti13</a:t>
            </a:r>
            <a:r>
              <a:rPr kumimoji="1" lang="ja-JP" altLang="en-US" sz="11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、</a:t>
            </a:r>
            <a:endParaRPr kumimoji="1" lang="en-US" altLang="ja-JP" sz="11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en-US" altLang="ja-JP" sz="11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Park&amp;Bogdanovic17</a:t>
            </a:r>
            <a:r>
              <a:rPr kumimoji="1" lang="ja-JP" altLang="en-US" sz="11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、</a:t>
            </a:r>
            <a:endParaRPr kumimoji="1" lang="en-US" altLang="ja-JP" sz="11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en-US" altLang="ja-JP" sz="11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Toyouchi+20</a:t>
            </a:r>
            <a:r>
              <a:rPr kumimoji="1" lang="ja-JP" altLang="en-US" sz="11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、</a:t>
            </a:r>
            <a:endParaRPr kumimoji="1" lang="en-US" altLang="ja-JP" sz="11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en-US" altLang="ja-JP" sz="11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Sugimura&amp;Ricotti20</a:t>
            </a:r>
            <a:r>
              <a:rPr kumimoji="1" lang="ja-JP" altLang="en-US" sz="11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、</a:t>
            </a:r>
            <a:endParaRPr kumimoji="1" lang="en-US" altLang="ja-JP" sz="11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algn="ctr"/>
            <a:r>
              <a:rPr kumimoji="1" lang="en-US" altLang="ja-JP" sz="11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Ogata+24</a:t>
            </a:r>
            <a:endParaRPr kumimoji="1" lang="ja-JP" altLang="en-US" sz="11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B2FFAE5-5FDF-A9D5-B7C4-EA28C0D9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A3675B-5461-B128-2791-D53BA6F80B93}"/>
              </a:ext>
            </a:extLst>
          </p:cNvPr>
          <p:cNvSpPr txBox="1"/>
          <p:nvPr/>
        </p:nvSpPr>
        <p:spPr>
          <a:xfrm>
            <a:off x="265579" y="2091828"/>
            <a:ext cx="3780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Bondi-Hoyle-Lyttleton</a:t>
            </a:r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半径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AB2F703-040E-2363-0DA9-EDD7EED61131}"/>
                  </a:ext>
                </a:extLst>
              </p:cNvPr>
              <p:cNvSpPr txBox="1"/>
              <p:nvPr/>
            </p:nvSpPr>
            <p:spPr>
              <a:xfrm>
                <a:off x="965885" y="2482647"/>
                <a:ext cx="2299412" cy="861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BHL</m:t>
                          </m:r>
                        </m:sub>
                      </m:sSub>
                      <m:r>
                        <a:rPr kumimoji="1" lang="en-US" altLang="ja-JP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bSup>
                            <m:sSubSupPr>
                              <m:ctrlPr>
                                <a:rPr kumimoji="1" lang="en-US" altLang="ja-JP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en-US" altLang="ja-JP" sz="24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AB2F703-040E-2363-0DA9-EDD7EED61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85" y="2482647"/>
                <a:ext cx="2299412" cy="8619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E35B83-F448-C5BB-D08C-1E079DE08995}"/>
              </a:ext>
            </a:extLst>
          </p:cNvPr>
          <p:cNvSpPr txBox="1"/>
          <p:nvPr/>
        </p:nvSpPr>
        <p:spPr>
          <a:xfrm>
            <a:off x="265579" y="339657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・電離領域のサイズ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53F8349-DE04-F2C7-FFB9-81D5784B14E2}"/>
                  </a:ext>
                </a:extLst>
              </p:cNvPr>
              <p:cNvSpPr txBox="1"/>
              <p:nvPr/>
            </p:nvSpPr>
            <p:spPr>
              <a:xfrm>
                <a:off x="965885" y="3619228"/>
                <a:ext cx="2912400" cy="1125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HII</m:t>
                          </m:r>
                        </m:sub>
                      </m:sSub>
                      <m:r>
                        <a:rPr kumimoji="1" lang="en-US" altLang="ja-JP" sz="2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solidFill>
                                        <a:schemeClr val="tx2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chemeClr val="tx2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solidFill>
                                        <a:schemeClr val="tx2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chemeClr val="tx2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400" b="0" i="1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0" i="1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400" b="0" i="0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kumimoji="1" lang="en-US" altLang="ja-JP" sz="2400" b="0" i="1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sz="2400" b="0" i="1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400" b="0" i="0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HII</m:t>
                                      </m:r>
                                    </m:sub>
                                    <m:sup>
                                      <m:r>
                                        <a:rPr kumimoji="1" lang="en-US" altLang="ja-JP" sz="2400" b="0" i="1" smtClean="0">
                                          <a:solidFill>
                                            <a:schemeClr val="tx2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kumimoji="1" lang="en-US" altLang="ja-JP" sz="24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4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en-US" altLang="ja-JP" sz="2400" b="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53F8349-DE04-F2C7-FFB9-81D5784B1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85" y="3619228"/>
                <a:ext cx="2912400" cy="1125886"/>
              </a:xfrm>
              <a:prstGeom prst="rect">
                <a:avLst/>
              </a:prstGeom>
              <a:blipFill>
                <a:blip r:embed="rId4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FB41BCB-3EE3-5781-D362-DDBD0B5F8197}"/>
                  </a:ext>
                </a:extLst>
              </p:cNvPr>
              <p:cNvSpPr txBox="1"/>
              <p:nvPr/>
            </p:nvSpPr>
            <p:spPr>
              <a:xfrm>
                <a:off x="3414634" y="2566191"/>
                <a:ext cx="1445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: 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天体質量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FB41BCB-3EE3-5781-D362-DDBD0B5F8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634" y="2566191"/>
                <a:ext cx="1445460" cy="369332"/>
              </a:xfrm>
              <a:prstGeom prst="rect">
                <a:avLst/>
              </a:prstGeom>
              <a:blipFill>
                <a:blip r:embed="rId5"/>
                <a:stretch>
                  <a:fillRect t="-6667" r="-2609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AFA01C2-1138-EFCE-7CB5-2972010D0C3C}"/>
                  </a:ext>
                </a:extLst>
              </p:cNvPr>
              <p:cNvSpPr txBox="1"/>
              <p:nvPr/>
            </p:nvSpPr>
            <p:spPr>
              <a:xfrm>
                <a:off x="3414634" y="2916871"/>
                <a:ext cx="972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  <m:t>𝑐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  <m:t>s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: 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音速</a:t>
                </a: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AFA01C2-1138-EFCE-7CB5-2972010D0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634" y="2916871"/>
                <a:ext cx="972446" cy="369332"/>
              </a:xfrm>
              <a:prstGeom prst="rect">
                <a:avLst/>
              </a:prstGeom>
              <a:blipFill>
                <a:blip r:embed="rId6"/>
                <a:stretch>
                  <a:fillRect t="-6667" r="-3846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2118BB9-C494-C626-A9EE-2E9EDBA9456C}"/>
                  </a:ext>
                </a:extLst>
              </p:cNvPr>
              <p:cNvSpPr txBox="1"/>
              <p:nvPr/>
            </p:nvSpPr>
            <p:spPr>
              <a:xfrm>
                <a:off x="4848307" y="2566191"/>
                <a:ext cx="1374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Hiragino Sans W4" panose="020B0400000000000000" pitchFamily="34" charset="-128"/>
                      </a:rPr>
                      <m:t>𝑣</m:t>
                    </m:r>
                  </m:oMath>
                </a14:m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: 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天体速度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2118BB9-C494-C626-A9EE-2E9EDBA94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307" y="2566191"/>
                <a:ext cx="1374415" cy="369332"/>
              </a:xfrm>
              <a:prstGeom prst="rect">
                <a:avLst/>
              </a:prstGeom>
              <a:blipFill>
                <a:blip r:embed="rId7"/>
                <a:stretch>
                  <a:fillRect t="-6667" r="-1818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05E8808-B38B-44F3-4F02-91E2DCE71D6D}"/>
                  </a:ext>
                </a:extLst>
              </p:cNvPr>
              <p:cNvSpPr txBox="1"/>
              <p:nvPr/>
            </p:nvSpPr>
            <p:spPr>
              <a:xfrm>
                <a:off x="3936045" y="3457601"/>
                <a:ext cx="18774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: 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電離光子の</a:t>
                </a:r>
                <a:endParaRPr kumimoji="1" lang="en-US" altLang="ja-JP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  <a:p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　</a:t>
                </a:r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数フラックス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05E8808-B38B-44F3-4F02-91E2DCE71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045" y="3457601"/>
                <a:ext cx="1877437" cy="646331"/>
              </a:xfrm>
              <a:prstGeom prst="rect">
                <a:avLst/>
              </a:prstGeom>
              <a:blipFill>
                <a:blip r:embed="rId8"/>
                <a:stretch>
                  <a:fillRect l="-676" t="-3846" r="-2027" b="-13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882C544-F613-D952-033B-6C9904284E90}"/>
                  </a:ext>
                </a:extLst>
              </p:cNvPr>
              <p:cNvSpPr txBox="1"/>
              <p:nvPr/>
            </p:nvSpPr>
            <p:spPr>
              <a:xfrm>
                <a:off x="3941587" y="4485371"/>
                <a:ext cx="1970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  <m:t>B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: 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再結合率係数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882C544-F613-D952-033B-6C990428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87" y="4485371"/>
                <a:ext cx="1970026" cy="369332"/>
              </a:xfrm>
              <a:prstGeom prst="rect">
                <a:avLst/>
              </a:prstGeom>
              <a:blipFill>
                <a:blip r:embed="rId9"/>
                <a:stretch>
                  <a:fillRect t="-10000" r="-1923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A1CFB58-9933-90A8-9057-FDE56037C007}"/>
                  </a:ext>
                </a:extLst>
              </p:cNvPr>
              <p:cNvSpPr txBox="1"/>
              <p:nvPr/>
            </p:nvSpPr>
            <p:spPr>
              <a:xfrm>
                <a:off x="3936045" y="4088683"/>
                <a:ext cx="2264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  <a:ea typeface="Hiragino Sans W4" panose="020B0400000000000000" pitchFamily="34" charset="-128"/>
                          </a:rPr>
                          <m:t>HII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:</a:t>
                </a:r>
                <a:r>
                  <a:rPr kumimoji="1" lang="ja-JP" altLang="en-US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電離</a:t>
                </a:r>
                <a:r>
                  <a:rPr kumimoji="1" lang="ja-JP" altLang="en-US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領域の密度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A1CFB58-9933-90A8-9057-FDE56037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045" y="4088683"/>
                <a:ext cx="2264210" cy="369332"/>
              </a:xfrm>
              <a:prstGeom prst="rect">
                <a:avLst/>
              </a:prstGeom>
              <a:blipFill>
                <a:blip r:embed="rId10"/>
                <a:stretch>
                  <a:fillRect t="-10345" r="-559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4D5525A-B2B8-DA24-CCDE-18BFB22271C9}"/>
                  </a:ext>
                </a:extLst>
              </p:cNvPr>
              <p:cNvSpPr txBox="1"/>
              <p:nvPr/>
            </p:nvSpPr>
            <p:spPr>
              <a:xfrm>
                <a:off x="199585" y="5069595"/>
                <a:ext cx="47223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kumimoji="1" lang="en-US" altLang="ja-JP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𝐁𝐇𝐋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kumimoji="1" lang="en-US" altLang="ja-JP" sz="2400" b="1" i="0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𝐇𝐈𝐈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(</a:t>
                </a:r>
                <a14:m>
                  <m:oMath xmlns:m="http://schemas.openxmlformats.org/officeDocument/2006/math">
                    <m:r>
                      <a:rPr kumimoji="1"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kumimoji="1"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crit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) 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のとき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4D5525A-B2B8-DA24-CCDE-18BFB2227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85" y="5069595"/>
                <a:ext cx="4722383" cy="461665"/>
              </a:xfrm>
              <a:prstGeom prst="rect">
                <a:avLst/>
              </a:prstGeom>
              <a:blipFill>
                <a:blip r:embed="rId11"/>
                <a:stretch>
                  <a:fillRect l="-268" t="-10811" r="-1072" b="-29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8BD6747C-954A-1304-52A6-502CE97A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27" t="24872" r="2534" b="4025"/>
          <a:stretch/>
        </p:blipFill>
        <p:spPr>
          <a:xfrm>
            <a:off x="6490201" y="4694097"/>
            <a:ext cx="2464526" cy="21166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18C25D-BB3D-47A8-7392-B31E92FBEF01}"/>
              </a:ext>
            </a:extLst>
          </p:cNvPr>
          <p:cNvSpPr txBox="1"/>
          <p:nvPr/>
        </p:nvSpPr>
        <p:spPr>
          <a:xfrm>
            <a:off x="747205" y="5660597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latin typeface="Hiragino Sans W4" panose="020B0400000000000000" pitchFamily="34" charset="-128"/>
                <a:ea typeface="Hiragino Sans W4" panose="020B0400000000000000" pitchFamily="34" charset="-128"/>
              </a:rPr>
              <a:t>超臨界降着実現！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E24D8F-1D52-D6C4-9797-F14DCF4FC245}"/>
              </a:ext>
            </a:extLst>
          </p:cNvPr>
          <p:cNvSpPr txBox="1"/>
          <p:nvPr/>
        </p:nvSpPr>
        <p:spPr>
          <a:xfrm>
            <a:off x="476647" y="1502232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連星の運動は超臨界降着の実現可否に影響される</a:t>
            </a: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F8F93B0-A6C7-9BF8-0109-B3819DCB8467}"/>
              </a:ext>
            </a:extLst>
          </p:cNvPr>
          <p:cNvSpPr/>
          <p:nvPr/>
        </p:nvSpPr>
        <p:spPr>
          <a:xfrm>
            <a:off x="178488" y="993680"/>
            <a:ext cx="7253909" cy="104612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46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524930B-F5B6-7633-A58C-E6376968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91194A-6821-4DF8-F0C3-C790C43462A8}"/>
              </a:ext>
            </a:extLst>
          </p:cNvPr>
          <p:cNvSpPr txBox="1"/>
          <p:nvPr/>
        </p:nvSpPr>
        <p:spPr>
          <a:xfrm>
            <a:off x="591582" y="99628"/>
            <a:ext cx="7960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超臨界降着が起こる条件</a:t>
            </a:r>
            <a:endParaRPr kumimoji="1" lang="en-US" altLang="ja-JP" sz="54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5BEE53-9D58-06A5-0CB3-845BD8B424E3}"/>
              </a:ext>
            </a:extLst>
          </p:cNvPr>
          <p:cNvSpPr txBox="1"/>
          <p:nvPr/>
        </p:nvSpPr>
        <p:spPr>
          <a:xfrm>
            <a:off x="1709677" y="997673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天体速度、密度を変えた計算を更に実施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B1517C-C3FB-1150-F936-4BCC64D2B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76" y="1459338"/>
            <a:ext cx="4539824" cy="3404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5E3D566-0E2F-F1CC-F3EF-28636FD2CFF4}"/>
                  </a:ext>
                </a:extLst>
              </p:cNvPr>
              <p:cNvSpPr txBox="1"/>
              <p:nvPr/>
            </p:nvSpPr>
            <p:spPr>
              <a:xfrm>
                <a:off x="643295" y="2257605"/>
                <a:ext cx="2270301" cy="645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⊙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𝐻𝐼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kumimoji="1" lang="en-US" altLang="ja-JP" sz="2000" dirty="0"/>
                  <a:t> </a:t>
                </a:r>
                <a:endParaRPr kumimoji="1" lang="ja-JP" altLang="en-US" sz="20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5E3D566-0E2F-F1CC-F3EF-28636FD2C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95" y="2257605"/>
                <a:ext cx="2270301" cy="645305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EA9BEDB-04F7-41C1-4064-89283805112F}"/>
                  </a:ext>
                </a:extLst>
              </p:cNvPr>
              <p:cNvSpPr txBox="1"/>
              <p:nvPr/>
            </p:nvSpPr>
            <p:spPr>
              <a:xfrm>
                <a:off x="851635" y="2902910"/>
                <a:ext cx="3934282" cy="796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≥7.0</m:t>
                    </m:r>
                    <m:f>
                      <m:f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HI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rel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28 </m:t>
                        </m:r>
                        <m:r>
                          <m:rPr>
                            <m:sty m:val="p"/>
                          </m:rPr>
                          <a:rPr kumimoji="1" lang="en-US" altLang="ja-JP" sz="2000" i="0">
                            <a:latin typeface="Cambria Math" panose="02040503050406030204" pitchFamily="18" charset="0"/>
                          </a:rPr>
                          <m:t>km</m:t>
                        </m:r>
                        <m:r>
                          <a:rPr kumimoji="1" lang="en-US" altLang="ja-JP" sz="2000" i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2000" i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kumimoji="1" lang="en-US" altLang="ja-JP" sz="200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i="0">
                                        <a:latin typeface="Cambria Math" panose="02040503050406030204" pitchFamily="18" charset="0"/>
                                      </a:rPr>
                                      <m:t>HII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5.5×</m:t>
                                </m:r>
                                <m:sSup>
                                  <m:sSup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1.4</m:t>
                        </m:r>
                      </m:sup>
                    </m:sSup>
                    <m:d>
                      <m:d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1.3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ja-JP" sz="2000" dirty="0"/>
                  <a:t> </a:t>
                </a:r>
                <a:endParaRPr kumimoji="1" lang="ja-JP" altLang="en-US" sz="20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EA9BEDB-04F7-41C1-4064-892838051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35" y="2902910"/>
                <a:ext cx="3934282" cy="796244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57C7947-4B34-F20E-876E-B761CB202A5E}"/>
                  </a:ext>
                </a:extLst>
              </p:cNvPr>
              <p:cNvSpPr txBox="1"/>
              <p:nvPr/>
            </p:nvSpPr>
            <p:spPr>
              <a:xfrm>
                <a:off x="524252" y="1593700"/>
                <a:ext cx="21564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𝐁𝐇𝐋</m:t>
                          </m:r>
                        </m:sub>
                      </m:sSub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𝐇𝐈𝐈</m:t>
                          </m:r>
                        </m:sub>
                      </m:sSub>
                    </m:oMath>
                  </m:oMathPara>
                </a14:m>
                <a:endParaRPr kumimoji="1" lang="ja-JP" altLang="en-US" sz="2800" b="1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57C7947-4B34-F20E-876E-B761CB202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2" y="1593700"/>
                <a:ext cx="2156424" cy="523220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14F8933-DBD0-7A33-1E87-E8B0C53AD1CA}"/>
                  </a:ext>
                </a:extLst>
              </p:cNvPr>
              <p:cNvSpPr txBox="1"/>
              <p:nvPr/>
            </p:nvSpPr>
            <p:spPr>
              <a:xfrm>
                <a:off x="272420" y="2374829"/>
                <a:ext cx="5036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14F8933-DBD0-7A33-1E87-E8B0C53AD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20" y="2374829"/>
                <a:ext cx="50366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06311B-E343-5ACB-E2C9-9F76399147DC}"/>
              </a:ext>
            </a:extLst>
          </p:cNvPr>
          <p:cNvSpPr txBox="1"/>
          <p:nvPr/>
        </p:nvSpPr>
        <p:spPr>
          <a:xfrm>
            <a:off x="572303" y="3793146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シミュレーション結果と合わない</a:t>
            </a:r>
          </a:p>
        </p:txBody>
      </p:sp>
    </p:spTree>
    <p:extLst>
      <p:ext uri="{BB962C8B-B14F-4D97-AF65-F5344CB8AC3E}">
        <p14:creationId xmlns:p14="http://schemas.microsoft.com/office/powerpoint/2010/main" val="1001747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524930B-F5B6-7633-A58C-E6376968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5BEE53-9D58-06A5-0CB3-845BD8B424E3}"/>
              </a:ext>
            </a:extLst>
          </p:cNvPr>
          <p:cNvSpPr txBox="1"/>
          <p:nvPr/>
        </p:nvSpPr>
        <p:spPr>
          <a:xfrm>
            <a:off x="1709677" y="997673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天体速度、密度を変えた計算を更に実施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5E3D566-0E2F-F1CC-F3EF-28636FD2CFF4}"/>
                  </a:ext>
                </a:extLst>
              </p:cNvPr>
              <p:cNvSpPr txBox="1"/>
              <p:nvPr/>
            </p:nvSpPr>
            <p:spPr>
              <a:xfrm>
                <a:off x="643295" y="2257605"/>
                <a:ext cx="2270301" cy="645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⊙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𝐻𝐼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kumimoji="1" lang="en-US" altLang="ja-JP" sz="2000" dirty="0"/>
                  <a:t> </a:t>
                </a:r>
                <a:endParaRPr kumimoji="1" lang="ja-JP" altLang="en-US" sz="20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5E3D566-0E2F-F1CC-F3EF-28636FD2C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95" y="2257605"/>
                <a:ext cx="2270301" cy="645305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EA9BEDB-04F7-41C1-4064-89283805112F}"/>
                  </a:ext>
                </a:extLst>
              </p:cNvPr>
              <p:cNvSpPr txBox="1"/>
              <p:nvPr/>
            </p:nvSpPr>
            <p:spPr>
              <a:xfrm>
                <a:off x="851635" y="2902910"/>
                <a:ext cx="3934282" cy="796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≥7.0</m:t>
                    </m:r>
                    <m:f>
                      <m:f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HI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rel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28 </m:t>
                        </m:r>
                        <m:r>
                          <m:rPr>
                            <m:sty m:val="p"/>
                          </m:rPr>
                          <a:rPr kumimoji="1" lang="en-US" altLang="ja-JP" sz="2000" i="0">
                            <a:latin typeface="Cambria Math" panose="02040503050406030204" pitchFamily="18" charset="0"/>
                          </a:rPr>
                          <m:t>km</m:t>
                        </m:r>
                        <m:r>
                          <a:rPr kumimoji="1" lang="en-US" altLang="ja-JP" sz="2000" i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2000" i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kumimoji="1" lang="en-US" altLang="ja-JP" sz="200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i="0">
                                        <a:latin typeface="Cambria Math" panose="02040503050406030204" pitchFamily="18" charset="0"/>
                                      </a:rPr>
                                      <m:t>HII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5.5×</m:t>
                                </m:r>
                                <m:sSup>
                                  <m:sSup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i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1.4</m:t>
                        </m:r>
                      </m:sup>
                    </m:sSup>
                    <m:d>
                      <m:d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1.3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ja-JP" sz="2000" dirty="0"/>
                  <a:t> </a:t>
                </a:r>
                <a:endParaRPr kumimoji="1" lang="ja-JP" altLang="en-US" sz="20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EA9BEDB-04F7-41C1-4064-892838051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35" y="2902910"/>
                <a:ext cx="3934282" cy="796244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57C7947-4B34-F20E-876E-B761CB202A5E}"/>
                  </a:ext>
                </a:extLst>
              </p:cNvPr>
              <p:cNvSpPr txBox="1"/>
              <p:nvPr/>
            </p:nvSpPr>
            <p:spPr>
              <a:xfrm>
                <a:off x="524252" y="1593700"/>
                <a:ext cx="21564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𝐁𝐇𝐋</m:t>
                          </m:r>
                        </m:sub>
                      </m:sSub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𝐇𝐈𝐈</m:t>
                          </m:r>
                        </m:sub>
                      </m:sSub>
                    </m:oMath>
                  </m:oMathPara>
                </a14:m>
                <a:endParaRPr kumimoji="1" lang="ja-JP" altLang="en-US" sz="2800" b="1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57C7947-4B34-F20E-876E-B761CB202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2" y="1593700"/>
                <a:ext cx="2156424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14F8933-DBD0-7A33-1E87-E8B0C53AD1CA}"/>
                  </a:ext>
                </a:extLst>
              </p:cNvPr>
              <p:cNvSpPr txBox="1"/>
              <p:nvPr/>
            </p:nvSpPr>
            <p:spPr>
              <a:xfrm>
                <a:off x="272420" y="2374829"/>
                <a:ext cx="5036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14F8933-DBD0-7A33-1E87-E8B0C53AD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20" y="2374829"/>
                <a:ext cx="50366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06311B-E343-5ACB-E2C9-9F76399147DC}"/>
              </a:ext>
            </a:extLst>
          </p:cNvPr>
          <p:cNvSpPr txBox="1"/>
          <p:nvPr/>
        </p:nvSpPr>
        <p:spPr>
          <a:xfrm>
            <a:off x="572303" y="3793146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シミュレーション結果と合わない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EBDCBED-936B-75F2-E428-94A3A316292D}"/>
                  </a:ext>
                </a:extLst>
              </p:cNvPr>
              <p:cNvSpPr txBox="1"/>
              <p:nvPr/>
            </p:nvSpPr>
            <p:spPr>
              <a:xfrm>
                <a:off x="641731" y="5304650"/>
                <a:ext cx="45337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𝐁𝐇𝐋</m:t>
                          </m:r>
                        </m:sub>
                      </m:sSub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𝐇𝐈𝐈</m:t>
                          </m:r>
                        </m:sub>
                      </m:sSub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𝐇𝐈𝐈</m:t>
                          </m:r>
                        </m:sub>
                      </m:sSub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sz="2800" b="1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𝐇𝐈𝐈</m:t>
                          </m:r>
                        </m:sub>
                      </m:sSub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b="1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EBDCBED-936B-75F2-E428-94A3A316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31" y="5304650"/>
                <a:ext cx="4533742" cy="523220"/>
              </a:xfrm>
              <a:prstGeom prst="rect">
                <a:avLst/>
              </a:prstGeom>
              <a:blipFill>
                <a:blip r:embed="rId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7C9E9D-0498-FB6A-8AA1-A9ADD952FB94}"/>
              </a:ext>
            </a:extLst>
          </p:cNvPr>
          <p:cNvSpPr txBox="1"/>
          <p:nvPr/>
        </p:nvSpPr>
        <p:spPr>
          <a:xfrm>
            <a:off x="5383903" y="5325871"/>
            <a:ext cx="2377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結果を再現！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626C1F-D31A-7C7A-CED3-9CB1C022C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176" y="1459338"/>
            <a:ext cx="4539824" cy="340486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314986-6330-9BB2-38BE-FAA12A8ED2B2}"/>
              </a:ext>
            </a:extLst>
          </p:cNvPr>
          <p:cNvSpPr txBox="1"/>
          <p:nvPr/>
        </p:nvSpPr>
        <p:spPr>
          <a:xfrm>
            <a:off x="262079" y="4767735"/>
            <a:ext cx="839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伴星が作る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wake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によって周囲の密度が高くなることを考慮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CFA96C-1AD6-36A7-A35D-F15CBCCF0D03}"/>
              </a:ext>
            </a:extLst>
          </p:cNvPr>
          <p:cNvSpPr txBox="1"/>
          <p:nvPr/>
        </p:nvSpPr>
        <p:spPr>
          <a:xfrm>
            <a:off x="591582" y="99628"/>
            <a:ext cx="7960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超臨界降着が起こる条件</a:t>
            </a:r>
            <a:endParaRPr kumimoji="1" lang="en-US" altLang="ja-JP" sz="54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1341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2A73E79-8C5A-02A2-4B9F-82F5C4244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859F9A-561C-72CA-699E-E530975A4899}"/>
              </a:ext>
            </a:extLst>
          </p:cNvPr>
          <p:cNvSpPr txBox="1"/>
          <p:nvPr/>
        </p:nvSpPr>
        <p:spPr>
          <a:xfrm>
            <a:off x="574752" y="320456"/>
            <a:ext cx="7994496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9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まとめ</a:t>
            </a:r>
            <a:endParaRPr kumimoji="1" lang="en-US" altLang="ja-JP" sz="199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199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と展望</a:t>
            </a:r>
          </a:p>
        </p:txBody>
      </p:sp>
    </p:spTree>
    <p:extLst>
      <p:ext uri="{BB962C8B-B14F-4D97-AF65-F5344CB8AC3E}">
        <p14:creationId xmlns:p14="http://schemas.microsoft.com/office/powerpoint/2010/main" val="169725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49613FB-4025-BF6C-C575-1F9FC781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AAEDC7-C6E0-9A34-B6A3-D75D773FCF08}"/>
              </a:ext>
            </a:extLst>
          </p:cNvPr>
          <p:cNvSpPr txBox="1"/>
          <p:nvPr/>
        </p:nvSpPr>
        <p:spPr>
          <a:xfrm>
            <a:off x="2358894" y="110840"/>
            <a:ext cx="4426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まとめと展望</a:t>
            </a:r>
            <a:endParaRPr kumimoji="1" lang="en-US" altLang="ja-JP" sz="54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F33EF2-4178-C2A4-0C79-6AE3FD54585C}"/>
              </a:ext>
            </a:extLst>
          </p:cNvPr>
          <p:cNvSpPr txBox="1"/>
          <p:nvPr/>
        </p:nvSpPr>
        <p:spPr>
          <a:xfrm>
            <a:off x="125184" y="1120122"/>
            <a:ext cx="901080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・輻射フィードバックを考慮したときに、連星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がガスから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受ける力学的摩擦について調べた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・重心運動は概ね先行研究の通り：低密度では電離バブルに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よって形成された高密度殻からの重力によって加速、高密度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では、下流側の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wake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によって減速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・個々の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が受ける力学的摩擦はケプラー周期で振動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・超臨界降着が起きる条件は、伴星が作る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wake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による実効的な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密度上昇を考慮し、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BHL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半径と電離領域のサイズを比較する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ことで理解できる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982F3F-ABDF-AA2C-984D-255BDA6B2C90}"/>
              </a:ext>
            </a:extLst>
          </p:cNvPr>
          <p:cNvSpPr txBox="1"/>
          <p:nvPr/>
        </p:nvSpPr>
        <p:spPr>
          <a:xfrm>
            <a:off x="125184" y="5261730"/>
            <a:ext cx="8651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・今後はより長時間の計算を行い、個々の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が一周のうちに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　正味どちら向きの力を受けるかを調べる</a:t>
            </a:r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6814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007EA17-BC46-6B39-DE0C-3C495312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D62289-D152-5EA8-E83A-EDCFC94AA224}"/>
              </a:ext>
            </a:extLst>
          </p:cNvPr>
          <p:cNvSpPr txBox="1"/>
          <p:nvPr/>
        </p:nvSpPr>
        <p:spPr>
          <a:xfrm>
            <a:off x="3065818" y="100208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軌道運動</a:t>
            </a:r>
            <a:endParaRPr kumimoji="1" lang="en-US" altLang="ja-JP" sz="5400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4" name="nH_xy_v10norad.mp4">
            <a:hlinkClick r:id="" action="ppaction://media"/>
            <a:extLst>
              <a:ext uri="{FF2B5EF4-FFF2-40B4-BE49-F238E27FC236}">
                <a16:creationId xmlns:a16="http://schemas.microsoft.com/office/drawing/2014/main" id="{D6279851-00CB-D9C6-AFF9-E97D39AB2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434" t="20274" r="15662" b="4657"/>
          <a:stretch/>
        </p:blipFill>
        <p:spPr>
          <a:xfrm>
            <a:off x="0" y="2026716"/>
            <a:ext cx="4370527" cy="33264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3FA90C0-E6C5-F7EC-D7DB-9724AE422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528" y="1898328"/>
            <a:ext cx="4773472" cy="35801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5F6B0E-3BE0-DB84-ED22-737BDB42379F}"/>
              </a:ext>
            </a:extLst>
          </p:cNvPr>
          <p:cNvSpPr txBox="1"/>
          <p:nvPr/>
        </p:nvSpPr>
        <p:spPr>
          <a:xfrm>
            <a:off x="751882" y="1626606"/>
            <a:ext cx="7640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何周も回して、一周毎の平均をとる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(</a:t>
            </a:r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とりあえず輻射なしの場合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endParaRPr kumimoji="1" lang="ja-JP" altLang="en-US" sz="20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EDFA07-7DF4-D82F-1F01-0A11E94EEE0A}"/>
              </a:ext>
            </a:extLst>
          </p:cNvPr>
          <p:cNvSpPr txBox="1"/>
          <p:nvPr/>
        </p:nvSpPr>
        <p:spPr>
          <a:xfrm>
            <a:off x="2466293" y="1020410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結局、連星は縮む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or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離れる？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1AB6AF-1B96-132D-7EB4-B53C46E6E317}"/>
              </a:ext>
            </a:extLst>
          </p:cNvPr>
          <p:cNvSpPr txBox="1"/>
          <p:nvPr/>
        </p:nvSpPr>
        <p:spPr>
          <a:xfrm>
            <a:off x="88237" y="5478433"/>
            <a:ext cx="896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周期平均では加速と減速が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10%</a:t>
            </a:r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くらいで打ち消し合い、ランダムになる？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F9258B-F665-08AC-2A55-CC89272E9E7A}"/>
              </a:ext>
            </a:extLst>
          </p:cNvPr>
          <p:cNvSpPr txBox="1"/>
          <p:nvPr/>
        </p:nvSpPr>
        <p:spPr>
          <a:xfrm>
            <a:off x="2641657" y="5978329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まだ、境界条件の影響等を取り除けた訳ではないので未確定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E70EFA-ACD3-826F-737F-481F0C1FA8FB}"/>
              </a:ext>
            </a:extLst>
          </p:cNvPr>
          <p:cNvSpPr txBox="1"/>
          <p:nvPr/>
        </p:nvSpPr>
        <p:spPr>
          <a:xfrm>
            <a:off x="5761427" y="2402277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solidFill>
                  <a:schemeClr val="accent2">
                    <a:lumMod val="7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重心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99027D4-E2AB-18B6-251A-F3F5401B640F}"/>
              </a:ext>
            </a:extLst>
          </p:cNvPr>
          <p:cNvSpPr txBox="1"/>
          <p:nvPr/>
        </p:nvSpPr>
        <p:spPr>
          <a:xfrm>
            <a:off x="7442230" y="290603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軌道運動</a:t>
            </a:r>
          </a:p>
        </p:txBody>
      </p:sp>
    </p:spTree>
    <p:extLst>
      <p:ext uri="{BB962C8B-B14F-4D97-AF65-F5344CB8AC3E}">
        <p14:creationId xmlns:p14="http://schemas.microsoft.com/office/powerpoint/2010/main" val="18486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FF665-88CB-856A-C20F-7ECAAAE6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99F737-0A24-BDFF-34E9-4360DE4F5245}"/>
              </a:ext>
            </a:extLst>
          </p:cNvPr>
          <p:cNvSpPr txBox="1"/>
          <p:nvPr/>
        </p:nvSpPr>
        <p:spPr>
          <a:xfrm>
            <a:off x="407238" y="100208"/>
            <a:ext cx="832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</a:t>
            </a:r>
            <a:r>
              <a:rPr kumimoji="1" lang="en-US" altLang="ja-JP" sz="54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合体起源の重力波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1371CAE-04E7-0F47-F26F-10C1A51C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9" name="図 8" descr="グラフ&#10;&#10;中程度の精度で自動的に生成された説明">
            <a:extLst>
              <a:ext uri="{FF2B5EF4-FFF2-40B4-BE49-F238E27FC236}">
                <a16:creationId xmlns:a16="http://schemas.microsoft.com/office/drawing/2014/main" id="{FD7FA2E0-EA46-0497-4F35-0905FB518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33" y="1680650"/>
            <a:ext cx="6318534" cy="401858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F99B85-C741-6BB9-CF26-49CE763C6F32}"/>
              </a:ext>
            </a:extLst>
          </p:cNvPr>
          <p:cNvSpPr txBox="1"/>
          <p:nvPr/>
        </p:nvSpPr>
        <p:spPr>
          <a:xfrm>
            <a:off x="6368826" y="5438494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GWplotter</a:t>
            </a:r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により作成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3ADE1A5-2659-DBFE-2E63-D95163F10EED}"/>
              </a:ext>
            </a:extLst>
          </p:cNvPr>
          <p:cNvSpPr/>
          <p:nvPr/>
        </p:nvSpPr>
        <p:spPr>
          <a:xfrm>
            <a:off x="4171167" y="5448822"/>
            <a:ext cx="1390389" cy="27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380ABA-C057-7BC7-89DA-2CF16809291C}"/>
              </a:ext>
            </a:extLst>
          </p:cNvPr>
          <p:cNvSpPr txBox="1"/>
          <p:nvPr/>
        </p:nvSpPr>
        <p:spPr>
          <a:xfrm>
            <a:off x="4140974" y="540304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周波数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[Hz]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F061712-FF98-0F47-B3E4-1DE09FA1BB2B}"/>
              </a:ext>
            </a:extLst>
          </p:cNvPr>
          <p:cNvSpPr/>
          <p:nvPr/>
        </p:nvSpPr>
        <p:spPr>
          <a:xfrm>
            <a:off x="1229298" y="2868697"/>
            <a:ext cx="366870" cy="121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0375313-BF49-F7C8-0901-5066CCC2CFEC}"/>
              </a:ext>
            </a:extLst>
          </p:cNvPr>
          <p:cNvSpPr txBox="1"/>
          <p:nvPr/>
        </p:nvSpPr>
        <p:spPr>
          <a:xfrm rot="16200000">
            <a:off x="989810" y="32540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strain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F791FD-279B-D8F6-71AA-8D6E2EBB9BF4}"/>
              </a:ext>
            </a:extLst>
          </p:cNvPr>
          <p:cNvSpPr txBox="1"/>
          <p:nvPr/>
        </p:nvSpPr>
        <p:spPr>
          <a:xfrm>
            <a:off x="553913" y="109667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広い質量範囲で連星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合体からの重力波が検出される</a:t>
            </a:r>
          </a:p>
        </p:txBody>
      </p:sp>
    </p:spTree>
    <p:extLst>
      <p:ext uri="{BB962C8B-B14F-4D97-AF65-F5344CB8AC3E}">
        <p14:creationId xmlns:p14="http://schemas.microsoft.com/office/powerpoint/2010/main" val="83316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D280-6F89-6A14-06CD-F351B9F2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9733A6-BFCC-CF46-DDE0-8AE01560EC39}"/>
              </a:ext>
            </a:extLst>
          </p:cNvPr>
          <p:cNvSpPr txBox="1"/>
          <p:nvPr/>
        </p:nvSpPr>
        <p:spPr>
          <a:xfrm>
            <a:off x="407238" y="100208"/>
            <a:ext cx="832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</a:t>
            </a:r>
            <a:r>
              <a:rPr kumimoji="1" lang="en-US" altLang="ja-JP" sz="54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合体起源の重力波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41E1D23-4247-A93F-13F9-138E52EA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9" name="図 8" descr="グラフ&#10;&#10;中程度の精度で自動的に生成された説明">
            <a:extLst>
              <a:ext uri="{FF2B5EF4-FFF2-40B4-BE49-F238E27FC236}">
                <a16:creationId xmlns:a16="http://schemas.microsoft.com/office/drawing/2014/main" id="{BFB0DA6E-E7FC-2F11-BAB2-7020D036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33" y="1680650"/>
            <a:ext cx="6318534" cy="401858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B1C157-71F0-335A-3A68-EF94310FE0A5}"/>
              </a:ext>
            </a:extLst>
          </p:cNvPr>
          <p:cNvSpPr txBox="1"/>
          <p:nvPr/>
        </p:nvSpPr>
        <p:spPr>
          <a:xfrm>
            <a:off x="6368826" y="5438494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GWplotter</a:t>
            </a:r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により作成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758DB33-B6FD-7133-CCDB-6EAC779BE840}"/>
              </a:ext>
            </a:extLst>
          </p:cNvPr>
          <p:cNvSpPr/>
          <p:nvPr/>
        </p:nvSpPr>
        <p:spPr>
          <a:xfrm>
            <a:off x="4171167" y="5448822"/>
            <a:ext cx="1390389" cy="27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1AE766-D944-0DDB-C1C0-B3F5680B42FF}"/>
              </a:ext>
            </a:extLst>
          </p:cNvPr>
          <p:cNvSpPr txBox="1"/>
          <p:nvPr/>
        </p:nvSpPr>
        <p:spPr>
          <a:xfrm>
            <a:off x="4140974" y="540304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周波数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[Hz]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1333586-8A5D-14D9-3977-42E5B3C984E4}"/>
              </a:ext>
            </a:extLst>
          </p:cNvPr>
          <p:cNvSpPr/>
          <p:nvPr/>
        </p:nvSpPr>
        <p:spPr>
          <a:xfrm>
            <a:off x="1229298" y="2868697"/>
            <a:ext cx="366870" cy="121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2F8B55-FAE8-4A8B-830F-33C182FAE50D}"/>
              </a:ext>
            </a:extLst>
          </p:cNvPr>
          <p:cNvSpPr txBox="1"/>
          <p:nvPr/>
        </p:nvSpPr>
        <p:spPr>
          <a:xfrm rot="16200000">
            <a:off x="989810" y="32540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strain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9ED7C6F5-7A50-B423-CE11-981E9A1E1F25}"/>
              </a:ext>
            </a:extLst>
          </p:cNvPr>
          <p:cNvSpPr/>
          <p:nvPr/>
        </p:nvSpPr>
        <p:spPr>
          <a:xfrm>
            <a:off x="5591749" y="3619378"/>
            <a:ext cx="996941" cy="1696804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8E538BC-99A6-2B2B-06AE-C14C2839279B}"/>
              </a:ext>
            </a:extLst>
          </p:cNvPr>
          <p:cNvSpPr txBox="1"/>
          <p:nvPr/>
        </p:nvSpPr>
        <p:spPr>
          <a:xfrm>
            <a:off x="5282200" y="2607087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恒星質量</a:t>
            </a:r>
            <a:r>
              <a:rPr kumimoji="1" lang="en-US" altLang="ja-JP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endParaRPr kumimoji="1" lang="ja-JP" altLang="en-US" sz="2800" b="1">
              <a:solidFill>
                <a:schemeClr val="tx2">
                  <a:lumMod val="75000"/>
                  <a:lumOff val="25000"/>
                </a:schemeClr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37CC18-7EC7-7D6D-E501-D9E7D35AD42A}"/>
              </a:ext>
            </a:extLst>
          </p:cNvPr>
          <p:cNvSpPr txBox="1"/>
          <p:nvPr/>
        </p:nvSpPr>
        <p:spPr>
          <a:xfrm>
            <a:off x="553913" y="109667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広い質量範囲で連星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合体からの重力波が検出される</a:t>
            </a:r>
          </a:p>
        </p:txBody>
      </p:sp>
    </p:spTree>
    <p:extLst>
      <p:ext uri="{BB962C8B-B14F-4D97-AF65-F5344CB8AC3E}">
        <p14:creationId xmlns:p14="http://schemas.microsoft.com/office/powerpoint/2010/main" val="59153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245E3-50D5-3859-829B-7E3C6796A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78F4B8-8EAB-D460-059E-B2470DEFAB09}"/>
              </a:ext>
            </a:extLst>
          </p:cNvPr>
          <p:cNvSpPr txBox="1"/>
          <p:nvPr/>
        </p:nvSpPr>
        <p:spPr>
          <a:xfrm>
            <a:off x="407238" y="100208"/>
            <a:ext cx="832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</a:t>
            </a:r>
            <a:r>
              <a:rPr kumimoji="1" lang="en-US" altLang="ja-JP" sz="54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合体起源の重力波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420B065-2481-5D28-669B-ED911D5C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9" name="図 8" descr="グラフ&#10;&#10;中程度の精度で自動的に生成された説明">
            <a:extLst>
              <a:ext uri="{FF2B5EF4-FFF2-40B4-BE49-F238E27FC236}">
                <a16:creationId xmlns:a16="http://schemas.microsoft.com/office/drawing/2014/main" id="{D68B9FC3-B5E9-4F54-182F-7594F9CF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33" y="1680650"/>
            <a:ext cx="6318534" cy="401858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AC46FD-73EE-B7CC-6786-99F862965632}"/>
              </a:ext>
            </a:extLst>
          </p:cNvPr>
          <p:cNvSpPr txBox="1"/>
          <p:nvPr/>
        </p:nvSpPr>
        <p:spPr>
          <a:xfrm>
            <a:off x="6368826" y="5438494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GWplotter</a:t>
            </a:r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により作成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568D74B-6F7D-4A53-D964-74698428A6EE}"/>
              </a:ext>
            </a:extLst>
          </p:cNvPr>
          <p:cNvSpPr/>
          <p:nvPr/>
        </p:nvSpPr>
        <p:spPr>
          <a:xfrm>
            <a:off x="4171167" y="5448822"/>
            <a:ext cx="1390389" cy="27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5003B1-ABB9-E18D-5EFC-82BADC3ADC3D}"/>
              </a:ext>
            </a:extLst>
          </p:cNvPr>
          <p:cNvSpPr txBox="1"/>
          <p:nvPr/>
        </p:nvSpPr>
        <p:spPr>
          <a:xfrm>
            <a:off x="4140974" y="540304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周波数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[Hz]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88FA6BC-3297-DEA6-FE7E-450517FB66B4}"/>
              </a:ext>
            </a:extLst>
          </p:cNvPr>
          <p:cNvSpPr/>
          <p:nvPr/>
        </p:nvSpPr>
        <p:spPr>
          <a:xfrm>
            <a:off x="1229298" y="2868697"/>
            <a:ext cx="366870" cy="121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1530E4A-5F97-DA20-6B49-22E66229162D}"/>
              </a:ext>
            </a:extLst>
          </p:cNvPr>
          <p:cNvSpPr txBox="1"/>
          <p:nvPr/>
        </p:nvSpPr>
        <p:spPr>
          <a:xfrm rot="16200000">
            <a:off x="989810" y="32540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strain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F7EA7E11-2B40-1048-A95A-A10C1E29E8AC}"/>
              </a:ext>
            </a:extLst>
          </p:cNvPr>
          <p:cNvSpPr/>
          <p:nvPr/>
        </p:nvSpPr>
        <p:spPr>
          <a:xfrm>
            <a:off x="2122040" y="2142314"/>
            <a:ext cx="1322618" cy="3156195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29AC6F-8B86-CF75-EE22-A4D5AB69EF39}"/>
              </a:ext>
            </a:extLst>
          </p:cNvPr>
          <p:cNvSpPr txBox="1"/>
          <p:nvPr/>
        </p:nvSpPr>
        <p:spPr>
          <a:xfrm>
            <a:off x="3859043" y="1824769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超巨大質量</a:t>
            </a:r>
            <a:r>
              <a:rPr kumimoji="1" lang="en-US" altLang="ja-JP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endParaRPr kumimoji="1" lang="ja-JP" altLang="en-US" sz="2800" b="1">
              <a:solidFill>
                <a:schemeClr val="tx2">
                  <a:lumMod val="75000"/>
                  <a:lumOff val="25000"/>
                </a:schemeClr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B6E084-2F9D-4B17-EA05-425E369A780C}"/>
              </a:ext>
            </a:extLst>
          </p:cNvPr>
          <p:cNvSpPr txBox="1"/>
          <p:nvPr/>
        </p:nvSpPr>
        <p:spPr>
          <a:xfrm>
            <a:off x="553913" y="109667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広い質量範囲で連星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合体からの重力波が検出される</a:t>
            </a:r>
          </a:p>
        </p:txBody>
      </p:sp>
    </p:spTree>
    <p:extLst>
      <p:ext uri="{BB962C8B-B14F-4D97-AF65-F5344CB8AC3E}">
        <p14:creationId xmlns:p14="http://schemas.microsoft.com/office/powerpoint/2010/main" val="131981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84667C-2C99-F912-4B13-2302CD2A54D6}"/>
              </a:ext>
            </a:extLst>
          </p:cNvPr>
          <p:cNvSpPr txBox="1"/>
          <p:nvPr/>
        </p:nvSpPr>
        <p:spPr>
          <a:xfrm>
            <a:off x="407238" y="100208"/>
            <a:ext cx="832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連星</a:t>
            </a:r>
            <a:r>
              <a:rPr kumimoji="1" lang="en-US" altLang="ja-JP" sz="54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合体起源の重力波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0C3AE3-8A0A-2A1D-EC0F-38F9D058D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p:pic>
        <p:nvPicPr>
          <p:cNvPr id="9" name="図 8" descr="グラフ&#10;&#10;中程度の精度で自動的に生成された説明">
            <a:extLst>
              <a:ext uri="{FF2B5EF4-FFF2-40B4-BE49-F238E27FC236}">
                <a16:creationId xmlns:a16="http://schemas.microsoft.com/office/drawing/2014/main" id="{92208F45-4C51-500B-FB1D-319C821D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33" y="1680650"/>
            <a:ext cx="6318534" cy="401858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EA9570-87BF-D4EC-FD4C-A50089970C81}"/>
              </a:ext>
            </a:extLst>
          </p:cNvPr>
          <p:cNvSpPr txBox="1"/>
          <p:nvPr/>
        </p:nvSpPr>
        <p:spPr>
          <a:xfrm>
            <a:off x="553913" y="109667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広い質量範囲で連星</a:t>
            </a:r>
            <a:r>
              <a:rPr kumimoji="1"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BH</a:t>
            </a:r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合体からの重力波が検出される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849518-BC6F-72E9-292E-86B03A7E382C}"/>
              </a:ext>
            </a:extLst>
          </p:cNvPr>
          <p:cNvSpPr txBox="1"/>
          <p:nvPr/>
        </p:nvSpPr>
        <p:spPr>
          <a:xfrm>
            <a:off x="6368826" y="5438494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GWplotter</a:t>
            </a:r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により作成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DB6CEB-497E-76E0-71CE-30771F94E1B0}"/>
              </a:ext>
            </a:extLst>
          </p:cNvPr>
          <p:cNvSpPr/>
          <p:nvPr/>
        </p:nvSpPr>
        <p:spPr>
          <a:xfrm>
            <a:off x="4171167" y="5448822"/>
            <a:ext cx="1390389" cy="27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53164B-DB2D-067B-C5F0-2C2092F0B1CA}"/>
              </a:ext>
            </a:extLst>
          </p:cNvPr>
          <p:cNvSpPr txBox="1"/>
          <p:nvPr/>
        </p:nvSpPr>
        <p:spPr>
          <a:xfrm>
            <a:off x="4140974" y="540304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周波数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[Hz]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DF61F6-E7E2-A95E-2390-AC38EA8CB11A}"/>
              </a:ext>
            </a:extLst>
          </p:cNvPr>
          <p:cNvSpPr/>
          <p:nvPr/>
        </p:nvSpPr>
        <p:spPr>
          <a:xfrm>
            <a:off x="1229298" y="2868697"/>
            <a:ext cx="366870" cy="121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19D0545-FB9D-6B9A-B380-336F5A72848D}"/>
              </a:ext>
            </a:extLst>
          </p:cNvPr>
          <p:cNvSpPr txBox="1"/>
          <p:nvPr/>
        </p:nvSpPr>
        <p:spPr>
          <a:xfrm rot="16200000">
            <a:off x="989810" y="32540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strain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DDAE97BC-611C-9C7D-974B-41AD4F7152FF}"/>
              </a:ext>
            </a:extLst>
          </p:cNvPr>
          <p:cNvSpPr/>
          <p:nvPr/>
        </p:nvSpPr>
        <p:spPr>
          <a:xfrm>
            <a:off x="4171167" y="3131507"/>
            <a:ext cx="1290181" cy="2141951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E307EB-EBF4-DFA2-22CD-3072D1C60C0F}"/>
              </a:ext>
            </a:extLst>
          </p:cNvPr>
          <p:cNvSpPr txBox="1"/>
          <p:nvPr/>
        </p:nvSpPr>
        <p:spPr>
          <a:xfrm>
            <a:off x="3982009" y="2018121"/>
            <a:ext cx="516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中間</a:t>
            </a:r>
            <a:r>
              <a:rPr kumimoji="1" lang="en-US" altLang="ja-JP" sz="28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〜</a:t>
            </a:r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巨大質量</a:t>
            </a:r>
            <a:r>
              <a:rPr kumimoji="1" lang="en-US" altLang="ja-JP" sz="28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BH (</a:t>
            </a:r>
            <a:r>
              <a:rPr kumimoji="1" lang="ja-JP" altLang="en-US" sz="2800" b="1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今日の話</a:t>
            </a:r>
            <a:r>
              <a:rPr kumimoji="1" lang="en-US" altLang="ja-JP" sz="2800" b="1" dirty="0">
                <a:solidFill>
                  <a:srgbClr val="C0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593798-3A28-2F33-C75F-E2B7933B078C}"/>
              </a:ext>
            </a:extLst>
          </p:cNvPr>
          <p:cNvSpPr txBox="1"/>
          <p:nvPr/>
        </p:nvSpPr>
        <p:spPr>
          <a:xfrm>
            <a:off x="4363037" y="2456109"/>
            <a:ext cx="3368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(e.g., LISA, Taiji, </a:t>
            </a:r>
            <a:r>
              <a:rPr kumimoji="1" lang="en-US" altLang="ja-JP" sz="20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TianQin</a:t>
            </a:r>
            <a:r>
              <a:rPr kumimoji="1" lang="en-US" altLang="ja-JP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428171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DA50D792-592D-D433-0A35-9763249C7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15" y="1907835"/>
            <a:ext cx="6211765" cy="420835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D82A5A-99F3-B9A2-6C34-9CBCD80D9D84}"/>
              </a:ext>
            </a:extLst>
          </p:cNvPr>
          <p:cNvSpPr txBox="1"/>
          <p:nvPr/>
        </p:nvSpPr>
        <p:spPr>
          <a:xfrm>
            <a:off x="1203126" y="100208"/>
            <a:ext cx="673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mHz</a:t>
            </a:r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帯のターゲット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C63C98-3FB0-1FB6-B29B-8760C214DE0D}"/>
              </a:ext>
            </a:extLst>
          </p:cNvPr>
          <p:cNvSpPr txBox="1"/>
          <p:nvPr/>
        </p:nvSpPr>
        <p:spPr>
          <a:xfrm>
            <a:off x="6141541" y="5746857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Amaro-Seoane+23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4ED01C6-7A65-269A-FAE1-C86D887298C5}"/>
                  </a:ext>
                </a:extLst>
              </p:cNvPr>
              <p:cNvSpPr txBox="1"/>
              <p:nvPr/>
            </p:nvSpPr>
            <p:spPr>
              <a:xfrm>
                <a:off x="1421200" y="1446170"/>
                <a:ext cx="6301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くらいの高赤方偏移の源も検出できる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4ED01C6-7A65-269A-FAE1-C86D88729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00" y="1446170"/>
                <a:ext cx="6301597" cy="461665"/>
              </a:xfrm>
              <a:prstGeom prst="rect">
                <a:avLst/>
              </a:prstGeom>
              <a:blipFill>
                <a:blip r:embed="rId3"/>
                <a:stretch>
                  <a:fillRect t="-10526" r="-602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3F7957-010E-802C-8DC3-492597C0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6795B8C-A732-2195-7C6E-7D7E3162B72C}"/>
                  </a:ext>
                </a:extLst>
              </p:cNvPr>
              <p:cNvSpPr txBox="1"/>
              <p:nvPr/>
            </p:nvSpPr>
            <p:spPr>
              <a:xfrm>
                <a:off x="1649564" y="994108"/>
                <a:ext cx="5844870" cy="483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の</a:t>
                </a:r>
                <a:r>
                  <a:rPr kumimoji="1" lang="ja-JP" altLang="en-US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連星</a:t>
                </a: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BH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合体起源の重力波</a:t>
                </a: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6795B8C-A732-2195-7C6E-7D7E3162B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564" y="994108"/>
                <a:ext cx="5844870" cy="483722"/>
              </a:xfrm>
              <a:prstGeom prst="rect">
                <a:avLst/>
              </a:prstGeom>
              <a:blipFill>
                <a:blip r:embed="rId4"/>
                <a:stretch>
                  <a:fillRect l="-435" t="-10256" r="-870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EDB4424-1802-36F0-5E33-1E61C6B1E377}"/>
              </a:ext>
            </a:extLst>
          </p:cNvPr>
          <p:cNvSpPr/>
          <p:nvPr/>
        </p:nvSpPr>
        <p:spPr>
          <a:xfrm>
            <a:off x="1421200" y="3429000"/>
            <a:ext cx="319918" cy="942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44307AD-53E3-CDF3-6B26-6471D7594D6A}"/>
              </a:ext>
            </a:extLst>
          </p:cNvPr>
          <p:cNvSpPr/>
          <p:nvPr/>
        </p:nvSpPr>
        <p:spPr>
          <a:xfrm>
            <a:off x="4252078" y="5778892"/>
            <a:ext cx="104181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840E027-683B-9A98-DBB9-74C38F898FA5}"/>
                  </a:ext>
                </a:extLst>
              </p:cNvPr>
              <p:cNvSpPr txBox="1"/>
              <p:nvPr/>
            </p:nvSpPr>
            <p:spPr>
              <a:xfrm>
                <a:off x="6349566" y="3365680"/>
                <a:ext cx="1165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kumimoji="1" lang="en-US" altLang="ja-JP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kumimoji="1" lang="ja-JP" alt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840E027-683B-9A98-DBB9-74C38F898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66" y="3365680"/>
                <a:ext cx="116512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E6CA3D8-711C-7122-2A66-8EC684353225}"/>
              </a:ext>
            </a:extLst>
          </p:cNvPr>
          <p:cNvCxnSpPr/>
          <p:nvPr/>
        </p:nvCxnSpPr>
        <p:spPr>
          <a:xfrm>
            <a:off x="1991638" y="3858016"/>
            <a:ext cx="5502796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2D09185-44B5-F1A2-894A-89A5F5963664}"/>
                  </a:ext>
                </a:extLst>
              </p:cNvPr>
              <p:cNvSpPr txBox="1"/>
              <p:nvPr/>
            </p:nvSpPr>
            <p:spPr>
              <a:xfrm>
                <a:off x="3797974" y="5778892"/>
                <a:ext cx="1950021" cy="413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log(</a:t>
                </a:r>
                <a:r>
                  <a:rPr kumimoji="1" lang="ja-JP" altLang="en-US" sz="20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質量</a:t>
                </a:r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])</a:t>
                </a:r>
                <a:endParaRPr kumimoji="1" lang="ja-JP" altLang="en-US" sz="20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2D09185-44B5-F1A2-894A-89A5F596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974" y="5778892"/>
                <a:ext cx="1950021" cy="413447"/>
              </a:xfrm>
              <a:prstGeom prst="rect">
                <a:avLst/>
              </a:prstGeom>
              <a:blipFill>
                <a:blip r:embed="rId6"/>
                <a:stretch>
                  <a:fillRect l="-3247" t="-9091" r="-2597" b="-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65C506-1D5C-B0C1-AB88-F9F8878BD34E}"/>
              </a:ext>
            </a:extLst>
          </p:cNvPr>
          <p:cNvSpPr txBox="1"/>
          <p:nvPr/>
        </p:nvSpPr>
        <p:spPr>
          <a:xfrm rot="16200000">
            <a:off x="922443" y="339645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赤方偏移</a:t>
            </a:r>
          </a:p>
        </p:txBody>
      </p:sp>
    </p:spTree>
    <p:extLst>
      <p:ext uri="{BB962C8B-B14F-4D97-AF65-F5344CB8AC3E}">
        <p14:creationId xmlns:p14="http://schemas.microsoft.com/office/powerpoint/2010/main" val="186857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DA50D792-592D-D433-0A35-9763249C7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15" y="1907835"/>
            <a:ext cx="6211765" cy="42083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C63C98-3FB0-1FB6-B29B-8760C214DE0D}"/>
              </a:ext>
            </a:extLst>
          </p:cNvPr>
          <p:cNvSpPr txBox="1"/>
          <p:nvPr/>
        </p:nvSpPr>
        <p:spPr>
          <a:xfrm>
            <a:off x="6141541" y="5746857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Amaro-Seoane+23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4ED01C6-7A65-269A-FAE1-C86D887298C5}"/>
                  </a:ext>
                </a:extLst>
              </p:cNvPr>
              <p:cNvSpPr txBox="1"/>
              <p:nvPr/>
            </p:nvSpPr>
            <p:spPr>
              <a:xfrm>
                <a:off x="1421200" y="1446170"/>
                <a:ext cx="6301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くらいの高赤方偏移の源も検出できる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4ED01C6-7A65-269A-FAE1-C86D88729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00" y="1446170"/>
                <a:ext cx="6301597" cy="461665"/>
              </a:xfrm>
              <a:prstGeom prst="rect">
                <a:avLst/>
              </a:prstGeom>
              <a:blipFill>
                <a:blip r:embed="rId3"/>
                <a:stretch>
                  <a:fillRect t="-10526" r="-602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3F7957-010E-802C-8DC3-492597C0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6795B8C-A732-2195-7C6E-7D7E3162B72C}"/>
                  </a:ext>
                </a:extLst>
              </p:cNvPr>
              <p:cNvSpPr txBox="1"/>
              <p:nvPr/>
            </p:nvSpPr>
            <p:spPr>
              <a:xfrm>
                <a:off x="1649564" y="994108"/>
                <a:ext cx="5844870" cy="483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の</a:t>
                </a:r>
                <a:r>
                  <a:rPr kumimoji="1" lang="ja-JP" altLang="en-US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連星</a:t>
                </a:r>
                <a:r>
                  <a:rPr kumimoji="1" lang="en-US" altLang="ja-JP" sz="24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BH</a:t>
                </a:r>
                <a:r>
                  <a:rPr kumimoji="1" lang="ja-JP" altLang="en-US" sz="24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合体起源の重力波</a:t>
                </a: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6795B8C-A732-2195-7C6E-7D7E3162B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564" y="994108"/>
                <a:ext cx="5844870" cy="483722"/>
              </a:xfrm>
              <a:prstGeom prst="rect">
                <a:avLst/>
              </a:prstGeom>
              <a:blipFill>
                <a:blip r:embed="rId4"/>
                <a:stretch>
                  <a:fillRect l="-435" t="-10256" r="-870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EDB4424-1802-36F0-5E33-1E61C6B1E377}"/>
              </a:ext>
            </a:extLst>
          </p:cNvPr>
          <p:cNvSpPr/>
          <p:nvPr/>
        </p:nvSpPr>
        <p:spPr>
          <a:xfrm>
            <a:off x="1421200" y="3429000"/>
            <a:ext cx="319918" cy="942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44307AD-53E3-CDF3-6B26-6471D7594D6A}"/>
              </a:ext>
            </a:extLst>
          </p:cNvPr>
          <p:cNvSpPr/>
          <p:nvPr/>
        </p:nvSpPr>
        <p:spPr>
          <a:xfrm>
            <a:off x="4252078" y="5778892"/>
            <a:ext cx="104181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840E027-683B-9A98-DBB9-74C38F898FA5}"/>
                  </a:ext>
                </a:extLst>
              </p:cNvPr>
              <p:cNvSpPr txBox="1"/>
              <p:nvPr/>
            </p:nvSpPr>
            <p:spPr>
              <a:xfrm>
                <a:off x="6349566" y="3365680"/>
                <a:ext cx="1165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kumimoji="1" lang="en-US" altLang="ja-JP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kumimoji="1" lang="ja-JP" alt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840E027-683B-9A98-DBB9-74C38F898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66" y="3365680"/>
                <a:ext cx="116512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E6CA3D8-711C-7122-2A66-8EC684353225}"/>
              </a:ext>
            </a:extLst>
          </p:cNvPr>
          <p:cNvCxnSpPr/>
          <p:nvPr/>
        </p:nvCxnSpPr>
        <p:spPr>
          <a:xfrm>
            <a:off x="1991638" y="3858016"/>
            <a:ext cx="5502796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2D09185-44B5-F1A2-894A-89A5F5963664}"/>
                  </a:ext>
                </a:extLst>
              </p:cNvPr>
              <p:cNvSpPr txBox="1"/>
              <p:nvPr/>
            </p:nvSpPr>
            <p:spPr>
              <a:xfrm>
                <a:off x="3797974" y="5778892"/>
                <a:ext cx="1950021" cy="413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log(</a:t>
                </a:r>
                <a:r>
                  <a:rPr kumimoji="1" lang="ja-JP" altLang="en-US" sz="200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質量</a:t>
                </a:r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])</a:t>
                </a:r>
                <a:endParaRPr kumimoji="1" lang="ja-JP" altLang="en-US" sz="20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2D09185-44B5-F1A2-894A-89A5F596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974" y="5778892"/>
                <a:ext cx="1950021" cy="413447"/>
              </a:xfrm>
              <a:prstGeom prst="rect">
                <a:avLst/>
              </a:prstGeom>
              <a:blipFill>
                <a:blip r:embed="rId6"/>
                <a:stretch>
                  <a:fillRect l="-3247" t="-9091" r="-2597" b="-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65C506-1D5C-B0C1-AB88-F9F8878BD34E}"/>
              </a:ext>
            </a:extLst>
          </p:cNvPr>
          <p:cNvSpPr txBox="1"/>
          <p:nvPr/>
        </p:nvSpPr>
        <p:spPr>
          <a:xfrm rot="16200000">
            <a:off x="922443" y="339645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赤方偏移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74EAE0E-0735-1373-52CC-A142A70304CE}"/>
              </a:ext>
            </a:extLst>
          </p:cNvPr>
          <p:cNvSpPr/>
          <p:nvPr/>
        </p:nvSpPr>
        <p:spPr>
          <a:xfrm>
            <a:off x="2317315" y="2071847"/>
            <a:ext cx="2254685" cy="2179529"/>
          </a:xfrm>
          <a:prstGeom prst="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A38EB6-9517-63E1-958F-CED07BCE8B89}"/>
              </a:ext>
            </a:extLst>
          </p:cNvPr>
          <p:cNvSpPr txBox="1"/>
          <p:nvPr/>
        </p:nvSpPr>
        <p:spPr>
          <a:xfrm>
            <a:off x="4619060" y="2103849"/>
            <a:ext cx="3103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BH seed</a:t>
            </a:r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シナリオを</a:t>
            </a:r>
            <a:endParaRPr kumimoji="1" lang="en-US" altLang="ja-JP" sz="2400" b="1" dirty="0">
              <a:solidFill>
                <a:schemeClr val="tx2">
                  <a:lumMod val="75000"/>
                  <a:lumOff val="25000"/>
                </a:schemeClr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制限できる可能性</a:t>
            </a:r>
            <a:endParaRPr kumimoji="1" lang="en-US" altLang="ja-JP" sz="2400" b="1" dirty="0">
              <a:solidFill>
                <a:schemeClr val="tx2">
                  <a:lumMod val="75000"/>
                  <a:lumOff val="25000"/>
                </a:schemeClr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237F33-C525-78A2-6E76-0C107EFA765A}"/>
              </a:ext>
            </a:extLst>
          </p:cNvPr>
          <p:cNvSpPr txBox="1"/>
          <p:nvPr/>
        </p:nvSpPr>
        <p:spPr>
          <a:xfrm>
            <a:off x="1203126" y="100208"/>
            <a:ext cx="673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mHz</a:t>
            </a:r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帯のターゲット</a:t>
            </a:r>
          </a:p>
        </p:txBody>
      </p:sp>
    </p:spTree>
    <p:extLst>
      <p:ext uri="{BB962C8B-B14F-4D97-AF65-F5344CB8AC3E}">
        <p14:creationId xmlns:p14="http://schemas.microsoft.com/office/powerpoint/2010/main" val="94321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5E84DC-DA15-F32B-FAD8-1C74B8E730D5}"/>
              </a:ext>
            </a:extLst>
          </p:cNvPr>
          <p:cNvSpPr txBox="1"/>
          <p:nvPr/>
        </p:nvSpPr>
        <p:spPr>
          <a:xfrm>
            <a:off x="1298506" y="100208"/>
            <a:ext cx="6546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合体までのプロセス</a:t>
            </a:r>
          </a:p>
        </p:txBody>
      </p:sp>
      <p:pic>
        <p:nvPicPr>
          <p:cNvPr id="4" name="図 3" descr="タイムライン&#10;&#10;自動的に生成された説明">
            <a:extLst>
              <a:ext uri="{FF2B5EF4-FFF2-40B4-BE49-F238E27FC236}">
                <a16:creationId xmlns:a16="http://schemas.microsoft.com/office/drawing/2014/main" id="{41397D6C-A6A5-5732-48A8-CBD2BFC3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76" y="1454829"/>
            <a:ext cx="6529581" cy="40747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4CEE83-2A00-9BF8-89FD-4CB4771FE0DD}"/>
              </a:ext>
            </a:extLst>
          </p:cNvPr>
          <p:cNvSpPr txBox="1"/>
          <p:nvPr/>
        </p:nvSpPr>
        <p:spPr>
          <a:xfrm>
            <a:off x="170793" y="1094475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銀河の星や暗黒物質との相互作用・重力波放射による軌道減衰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E87DC0-A832-5240-7DF6-44A5B3D013BC}"/>
              </a:ext>
            </a:extLst>
          </p:cNvPr>
          <p:cNvSpPr txBox="1"/>
          <p:nvPr/>
        </p:nvSpPr>
        <p:spPr>
          <a:xfrm>
            <a:off x="6400978" y="5395745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Amaro-Seoane+23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D3CB97-5A67-A940-EC59-242FAD4164E1}"/>
              </a:ext>
            </a:extLst>
          </p:cNvPr>
          <p:cNvSpPr txBox="1"/>
          <p:nvPr/>
        </p:nvSpPr>
        <p:spPr>
          <a:xfrm>
            <a:off x="5349361" y="1698702"/>
            <a:ext cx="270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Begelman, Blandford </a:t>
            </a:r>
          </a:p>
          <a:p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&amp; Rees (1980)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BAE6968-81BB-F843-7648-64BA01F02F8F}"/>
              </a:ext>
            </a:extLst>
          </p:cNvPr>
          <p:cNvSpPr txBox="1"/>
          <p:nvPr/>
        </p:nvSpPr>
        <p:spPr>
          <a:xfrm>
            <a:off x="1772994" y="5763525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latin typeface="Hiragino Sans W4" panose="020B0400000000000000" pitchFamily="34" charset="-128"/>
                <a:ea typeface="Hiragino Sans W4" panose="020B0400000000000000" pitchFamily="34" charset="-128"/>
              </a:rPr>
              <a:t>ガスも寄与する</a:t>
            </a:r>
            <a:r>
              <a:rPr kumimoji="1" lang="en-US" altLang="ja-JP" sz="28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(</a:t>
            </a:r>
            <a:r>
              <a:rPr kumimoji="1" lang="ja-JP" altLang="en-US" sz="2800">
                <a:latin typeface="Hiragino Sans W4" panose="020B0400000000000000" pitchFamily="34" charset="-128"/>
                <a:ea typeface="Hiragino Sans W4" panose="020B0400000000000000" pitchFamily="34" charset="-128"/>
              </a:rPr>
              <a:t>特に、初期宇宙</a:t>
            </a:r>
            <a:r>
              <a:rPr kumimoji="1" lang="en-US" altLang="ja-JP" sz="28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)</a:t>
            </a:r>
            <a:endParaRPr kumimoji="1" lang="ja-JP" altLang="en-US" sz="28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65242305-F83C-8E3F-6166-861F9C30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初代星・初代銀河研究会</a:t>
            </a:r>
            <a:r>
              <a:rPr kumimoji="1" lang="en-US" altLang="ja-JP"/>
              <a:t>@</a:t>
            </a:r>
            <a:r>
              <a:rPr kumimoji="1" lang="ja-JP" altLang="en-US"/>
              <a:t>信州大学</a:t>
            </a:r>
          </a:p>
        </p:txBody>
      </p:sp>
    </p:spTree>
    <p:extLst>
      <p:ext uri="{BB962C8B-B14F-4D97-AF65-F5344CB8AC3E}">
        <p14:creationId xmlns:p14="http://schemas.microsoft.com/office/powerpoint/2010/main" val="2801717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9635</TotalTime>
  <Words>1334</Words>
  <Application>Microsoft Macintosh PowerPoint</Application>
  <PresentationFormat>画面に合わせる (4:3)</PresentationFormat>
  <Paragraphs>255</Paragraphs>
  <Slides>26</Slides>
  <Notes>6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Hiragino Sans W4</vt:lpstr>
      <vt:lpstr>游ゴシック</vt:lpstr>
      <vt:lpstr>Aptos</vt:lpstr>
      <vt:lpstr>Aptos Display</vt:lpstr>
      <vt:lpstr>Arial</vt:lpstr>
      <vt:lpstr>Cambria Math</vt:lpstr>
      <vt:lpstr>Helvetica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suzuguchi.tomoya.33e@st.kyoto-u.ac.jp</dc:creator>
  <cp:lastModifiedBy>智也 鈴口</cp:lastModifiedBy>
  <cp:revision>23</cp:revision>
  <dcterms:created xsi:type="dcterms:W3CDTF">2024-07-07T10:02:57Z</dcterms:created>
  <dcterms:modified xsi:type="dcterms:W3CDTF">2024-11-13T05:07:55Z</dcterms:modified>
</cp:coreProperties>
</file>