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2" r:id="rId3"/>
    <p:sldId id="272" r:id="rId4"/>
    <p:sldId id="273" r:id="rId5"/>
    <p:sldId id="258" r:id="rId6"/>
    <p:sldId id="259" r:id="rId7"/>
    <p:sldId id="260" r:id="rId8"/>
    <p:sldId id="264" r:id="rId9"/>
    <p:sldId id="274" r:id="rId10"/>
    <p:sldId id="265" r:id="rId11"/>
    <p:sldId id="266" r:id="rId12"/>
    <p:sldId id="268" r:id="rId13"/>
    <p:sldId id="270" r:id="rId14"/>
    <p:sldId id="278" r:id="rId15"/>
    <p:sldId id="277" r:id="rId16"/>
    <p:sldId id="275" r:id="rId17"/>
    <p:sldId id="276" r:id="rId18"/>
    <p:sldId id="271" r:id="rId19"/>
    <p:sldId id="269"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1"/>
    <p:restoredTop sz="84966"/>
  </p:normalViewPr>
  <p:slideViewPr>
    <p:cSldViewPr snapToGrid="0">
      <p:cViewPr varScale="1">
        <p:scale>
          <a:sx n="108" d="100"/>
          <a:sy n="108" d="100"/>
        </p:scale>
        <p:origin x="864" y="184"/>
      </p:cViewPr>
      <p:guideLst/>
    </p:cSldViewPr>
  </p:slideViewPr>
  <p:notesTextViewPr>
    <p:cViewPr>
      <p:scale>
        <a:sx n="120" d="100"/>
        <a:sy n="120" d="100"/>
      </p:scale>
      <p:origin x="0" y="0"/>
    </p:cViewPr>
  </p:notesTextViewPr>
  <p:notesViewPr>
    <p:cSldViewPr snapToGrid="0">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17C09-761E-984B-AB2A-A7BEEF9448BD}" type="datetimeFigureOut">
              <a:rPr kumimoji="1" lang="ja-JP" altLang="en-US" smtClean="0"/>
              <a:t>2024/11/10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7EF8E-5E68-1649-8038-CA296E8823DE}" type="slidenum">
              <a:rPr kumimoji="1" lang="ja-JP" altLang="en-US" smtClean="0"/>
              <a:t>‹#›</a:t>
            </a:fld>
            <a:endParaRPr kumimoji="1" lang="ja-JP" altLang="en-US"/>
          </a:p>
        </p:txBody>
      </p:sp>
    </p:spTree>
    <p:extLst>
      <p:ext uri="{BB962C8B-B14F-4D97-AF65-F5344CB8AC3E}">
        <p14:creationId xmlns:p14="http://schemas.microsoft.com/office/powerpoint/2010/main" val="12472597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u="sng" dirty="0">
                <a:solidFill>
                  <a:srgbClr val="000000"/>
                </a:solidFill>
                <a:effectLst/>
                <a:latin typeface="Hiragino Kaku Gothic ProN" panose="020B0300000000000000" pitchFamily="34" charset="-128"/>
                <a:ea typeface="Hiragino Kaku Gothic ProN" panose="020B0300000000000000" pitchFamily="34" charset="-128"/>
              </a:rPr>
              <a:t>Thank you for introduction</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 </a:t>
            </a:r>
            <a:r>
              <a:rPr lang="en" altLang="ja-JP" u="sng" dirty="0">
                <a:solidFill>
                  <a:srgbClr val="000000"/>
                </a:solidFill>
                <a:effectLst/>
                <a:latin typeface="Hiragino Kaku Gothic ProN" panose="020B0300000000000000" pitchFamily="34" charset="-128"/>
                <a:ea typeface="Hiragino Kaku Gothic ProN" panose="020B0300000000000000" pitchFamily="34" charset="-128"/>
              </a:rPr>
              <a:t>I will talk about my graduation research presentation</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 </a:t>
            </a:r>
            <a:r>
              <a:rPr lang="en" altLang="ja-JP" u="sng" dirty="0">
                <a:solidFill>
                  <a:srgbClr val="000000"/>
                </a:solidFill>
                <a:effectLst/>
                <a:latin typeface="Hiragino Kaku Gothic ProN" panose="020B0300000000000000" pitchFamily="34" charset="-128"/>
                <a:ea typeface="Hiragino Kaku Gothic ProN" panose="020B0300000000000000" pitchFamily="34" charset="-128"/>
              </a:rPr>
              <a:t>The title is </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the effects of ionizing radiation and supernovae of the first stars on their surroundings.</a:t>
            </a:r>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1</a:t>
            </a:fld>
            <a:endParaRPr kumimoji="1" lang="ja-JP" altLang="en-US"/>
          </a:p>
        </p:txBody>
      </p:sp>
    </p:spTree>
    <p:extLst>
      <p:ext uri="{BB962C8B-B14F-4D97-AF65-F5344CB8AC3E}">
        <p14:creationId xmlns:p14="http://schemas.microsoft.com/office/powerpoint/2010/main" val="105202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u="sng" dirty="0"/>
              <a:t>Then, I will talk about the results from this section.</a:t>
            </a:r>
          </a:p>
          <a:p>
            <a:r>
              <a:rPr kumimoji="1" lang="en" altLang="ja-JP" u="none" dirty="0"/>
              <a:t>These movies are 2D plots of hydrogen density and temperature of the m40 simulation. </a:t>
            </a:r>
            <a:r>
              <a:rPr kumimoji="1" lang="en" altLang="ja-JP" u="sng" dirty="0"/>
              <a:t>The top figure shows 10 kpc per side, and the bottom figure shows the center of the top figure. The temperature of ionized bubbles is about ten to (the power of) four Kelvin and of supernova bubbles is above ten to (the power of) five Kelvin. We can see that the ionized bubble expands first, and then the supernova bubble expands. </a:t>
            </a:r>
            <a:endParaRPr kumimoji="1" lang="ja-JP" altLang="en-US" u="sng"/>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10</a:t>
            </a:fld>
            <a:endParaRPr kumimoji="1" lang="ja-JP" altLang="en-US"/>
          </a:p>
        </p:txBody>
      </p:sp>
    </p:spTree>
    <p:extLst>
      <p:ext uri="{BB962C8B-B14F-4D97-AF65-F5344CB8AC3E}">
        <p14:creationId xmlns:p14="http://schemas.microsoft.com/office/powerpoint/2010/main" val="175459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u="sng" dirty="0"/>
              <a:t>I will talk about the evolution of the ionized bubbles.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The time evolution of the radius of the ionized bubbles until supernova for each simulation is shown in this figure. The solid line shows the average radius of the bubbles, and the dashed line shows the minimum radius of the bubbles. The horizontal dotted line in the figure shows the halo radius.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The simulations for m40 and m200 show that the bubble expand beyond the halo radius.</a:t>
            </a:r>
            <a:r>
              <a:rPr kumimoji="1" lang="en-US" altLang="ja-JP"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In the case of m11, the bubble does not expand beyond the halo radius.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In the case of m20, </a:t>
            </a:r>
            <a:r>
              <a:rPr kumimoji="1" lang="en" altLang="ja-JP" u="sng" dirty="0"/>
              <a:t>the average radius of the bubble exceeds the halo radius, but the minimum radius of bubble does not exceed the halo radius.</a:t>
            </a:r>
            <a:r>
              <a:rPr kumimoji="1" lang="en" altLang="ja-JP" dirty="0"/>
              <a:t> This indicates that the ionized bubble of m20 </a:t>
            </a:r>
            <a:r>
              <a:rPr lang="en" altLang="ja-JP" dirty="0"/>
              <a:t>expand</a:t>
            </a:r>
            <a:r>
              <a:rPr kumimoji="1" lang="en" altLang="ja-JP" dirty="0"/>
              <a:t>s only in a certain direction and does not expand over the entire </a:t>
            </a:r>
            <a:r>
              <a:rPr lang="en" altLang="ja-JP" dirty="0"/>
              <a:t>halo</a:t>
            </a:r>
            <a:r>
              <a:rPr kumimoji="1" lang="en-US" altLang="ja-JP"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We find that the expansion of the ionized bubbles differs depending on the mass of the first stars.</a:t>
            </a:r>
            <a:endParaRPr kumimoji="1" lang="ja-JP" altLang="en-US"/>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11</a:t>
            </a:fld>
            <a:endParaRPr kumimoji="1" lang="ja-JP" altLang="en-US"/>
          </a:p>
        </p:txBody>
      </p:sp>
    </p:spTree>
    <p:extLst>
      <p:ext uri="{BB962C8B-B14F-4D97-AF65-F5344CB8AC3E}">
        <p14:creationId xmlns:p14="http://schemas.microsoft.com/office/powerpoint/2010/main" val="28631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Next, I will talk about the evolution of the supernova bubbles.</a:t>
            </a:r>
          </a:p>
          <a:p>
            <a:r>
              <a:rPr kumimoji="1" lang="en" altLang="ja-JP" u="sng" dirty="0"/>
              <a:t>The time evolution of the radius of the supernova bubbles is shown in this figure. </a:t>
            </a:r>
          </a:p>
          <a:p>
            <a:r>
              <a:rPr kumimoji="1" lang="en" altLang="ja-JP" dirty="0"/>
              <a:t>For m40 and m200, </a:t>
            </a:r>
            <a:r>
              <a:rPr kumimoji="1" lang="en" altLang="ja-JP" u="sng" dirty="0"/>
              <a:t>even the minimum radius of bubble exceeds the halo radius</a:t>
            </a:r>
            <a:r>
              <a:rPr kumimoji="1" lang="en" altLang="ja-JP" dirty="0"/>
              <a:t>, so the supernova bubble expands beyond the halo radius. On the other hand, for m11 and m20, </a:t>
            </a:r>
            <a:r>
              <a:rPr kumimoji="1" lang="en" altLang="ja-JP" u="sng" dirty="0"/>
              <a:t>although the average radius of bubble exceeds the halo radius, the minimum radius does not exceed the halo radius.</a:t>
            </a:r>
            <a:r>
              <a:rPr kumimoji="1" lang="en" altLang="ja-JP" dirty="0"/>
              <a:t> This indicates that the supernova bubbles of m11 and m20 </a:t>
            </a:r>
            <a:r>
              <a:rPr lang="en" altLang="ja-JP" dirty="0"/>
              <a:t>expand</a:t>
            </a:r>
            <a:r>
              <a:rPr kumimoji="1" lang="en" altLang="ja-JP" dirty="0"/>
              <a:t>s only in a certain direction and does not expand over the entire </a:t>
            </a:r>
            <a:r>
              <a:rPr lang="en" altLang="ja-JP" dirty="0"/>
              <a:t>halo</a:t>
            </a:r>
            <a:r>
              <a:rPr kumimoji="1" lang="en" altLang="ja-JP" dirty="0"/>
              <a:t>. </a:t>
            </a:r>
          </a:p>
          <a:p>
            <a:r>
              <a:rPr kumimoji="1" lang="en" altLang="ja-JP" u="sng" dirty="0"/>
              <a:t>The second stage of expansion in m11 is due to the new star formation</a:t>
            </a:r>
            <a:r>
              <a:rPr kumimoji="1" lang="en" altLang="ja-JP" dirty="0"/>
              <a:t>.  </a:t>
            </a:r>
          </a:p>
          <a:p>
            <a:r>
              <a:rPr kumimoji="1" lang="en" altLang="ja-JP" dirty="0"/>
              <a:t>We find that the expansion of the supernova bubbles differs depending on the mass of the first stars.</a:t>
            </a:r>
            <a:endParaRPr kumimoji="1" lang="ja-JP" altLang="en-US"/>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12</a:t>
            </a:fld>
            <a:endParaRPr kumimoji="1" lang="ja-JP" altLang="en-US"/>
          </a:p>
        </p:txBody>
      </p:sp>
    </p:spTree>
    <p:extLst>
      <p:ext uri="{BB962C8B-B14F-4D97-AF65-F5344CB8AC3E}">
        <p14:creationId xmlns:p14="http://schemas.microsoft.com/office/powerpoint/2010/main" val="213044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section, I discuss the critical mass of efficient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The dotted line in the figure shows the boundary of whether the ionized bubble expands or not in 1D calculation from </a:t>
            </a:r>
            <a:r>
              <a:rPr kumimoji="1" lang="en" altLang="ja-JP" u="sng" dirty="0" err="1"/>
              <a:t>Kitayama</a:t>
            </a:r>
            <a:r>
              <a:rPr kumimoji="1" lang="en" altLang="ja-JP" u="sng" dirty="0"/>
              <a:t> et al.(2004). According to this line</a:t>
            </a:r>
            <a:r>
              <a:rPr kumimoji="1" lang="en" altLang="ja-JP" dirty="0"/>
              <a:t>, the ionized bubble is more expanded for larger stellar masses, which is consistent with our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study, we consider that there is a critical mass for bubble expansion between m20 and m40. But, from 1D calculations, the critical mass is between m40 and m200</a:t>
            </a:r>
            <a:r>
              <a:rPr kumimoji="1" lang="en" altLang="ja-JP" dirty="0"/>
              <a:t>. So, the critical mass for bubble expansion </a:t>
            </a:r>
            <a:r>
              <a:rPr kumimoji="1" lang="en" altLang="ja-JP" u="sng" dirty="0"/>
              <a:t>of this study </a:t>
            </a:r>
            <a:r>
              <a:rPr lang="en" altLang="ja-JP" dirty="0"/>
              <a:t>is</a:t>
            </a:r>
            <a:r>
              <a:rPr kumimoji="1" lang="en" altLang="ja-JP" dirty="0"/>
              <a:t> different from 1D calculations. </a:t>
            </a:r>
            <a:r>
              <a:rPr kumimoji="1" lang="en" altLang="ja-JP" u="sng" dirty="0"/>
              <a:t>Possible reasons for this difference are the effects of the </a:t>
            </a:r>
            <a:r>
              <a:rPr kumimoji="1" lang="en" altLang="ja-JP" dirty="0"/>
              <a:t>lower resolution and the </a:t>
            </a:r>
            <a:r>
              <a:rPr lang="en" altLang="ja-JP" dirty="0">
                <a:solidFill>
                  <a:srgbClr val="000000"/>
                </a:solidFill>
              </a:rPr>
              <a:t>three-dimensional</a:t>
            </a:r>
            <a:r>
              <a:rPr kumimoji="1" lang="en" altLang="ja-JP" dirty="0"/>
              <a:t> effects. </a:t>
            </a:r>
            <a:r>
              <a:rPr kumimoji="1" lang="en" altLang="ja-JP" u="sng" dirty="0"/>
              <a:t>In order to find the reason of this difference, we think that</a:t>
            </a:r>
            <a:r>
              <a:rPr kumimoji="1" lang="en" altLang="ja-JP" dirty="0"/>
              <a:t> more detailed simulations with higher resolution are needed </a:t>
            </a:r>
            <a:r>
              <a:rPr kumimoji="1" lang="en" altLang="ja-JP" u="sng" dirty="0"/>
              <a:t>in the future</a:t>
            </a:r>
            <a:r>
              <a:rPr kumimoji="1" lang="en"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13</a:t>
            </a:fld>
            <a:endParaRPr kumimoji="1" lang="ja-JP" altLang="en-US"/>
          </a:p>
        </p:txBody>
      </p:sp>
    </p:spTree>
    <p:extLst>
      <p:ext uri="{BB962C8B-B14F-4D97-AF65-F5344CB8AC3E}">
        <p14:creationId xmlns:p14="http://schemas.microsoft.com/office/powerpoint/2010/main" val="2632984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91B16-5EED-8A58-E857-4B6381534C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67834E-BFBA-84EF-B2E6-D4A71FF4C90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6CEB2E7-63ED-8334-7C91-F5A5D500BE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section, I discuss the critical mass of efficient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The dotted line in the figure shows the boundary of whether the ionized bubble expands or not in 1D calculation from </a:t>
            </a:r>
            <a:r>
              <a:rPr kumimoji="1" lang="en" altLang="ja-JP" u="sng" dirty="0" err="1"/>
              <a:t>Kitayama</a:t>
            </a:r>
            <a:r>
              <a:rPr kumimoji="1" lang="en" altLang="ja-JP" u="sng" dirty="0"/>
              <a:t> et al.(2004). According to this line</a:t>
            </a:r>
            <a:r>
              <a:rPr kumimoji="1" lang="en" altLang="ja-JP" dirty="0"/>
              <a:t>, the ionized bubble is more expanded for larger stellar masses, which is consistent with our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study, we consider that there is a critical mass for bubble expansion between m20 and m40. But, from 1D calculations, the critical mass is between m40 and m200</a:t>
            </a:r>
            <a:r>
              <a:rPr kumimoji="1" lang="en" altLang="ja-JP" dirty="0"/>
              <a:t>. So, the critical mass for bubble expansion </a:t>
            </a:r>
            <a:r>
              <a:rPr kumimoji="1" lang="en" altLang="ja-JP" u="sng" dirty="0"/>
              <a:t>of this study </a:t>
            </a:r>
            <a:r>
              <a:rPr lang="en" altLang="ja-JP" dirty="0"/>
              <a:t>is</a:t>
            </a:r>
            <a:r>
              <a:rPr kumimoji="1" lang="en" altLang="ja-JP" dirty="0"/>
              <a:t> different from 1D calculations. </a:t>
            </a:r>
            <a:r>
              <a:rPr kumimoji="1" lang="en" altLang="ja-JP" u="sng" dirty="0"/>
              <a:t>Possible reasons for this difference are the effects of the </a:t>
            </a:r>
            <a:r>
              <a:rPr kumimoji="1" lang="en" altLang="ja-JP" dirty="0"/>
              <a:t>lower resolution and the </a:t>
            </a:r>
            <a:r>
              <a:rPr lang="en" altLang="ja-JP" dirty="0">
                <a:solidFill>
                  <a:srgbClr val="000000"/>
                </a:solidFill>
              </a:rPr>
              <a:t>three-dimensional</a:t>
            </a:r>
            <a:r>
              <a:rPr kumimoji="1" lang="en" altLang="ja-JP" dirty="0"/>
              <a:t> effects. </a:t>
            </a:r>
            <a:r>
              <a:rPr kumimoji="1" lang="en" altLang="ja-JP" u="sng" dirty="0"/>
              <a:t>In order to find the reason of this difference, we think that</a:t>
            </a:r>
            <a:r>
              <a:rPr kumimoji="1" lang="en" altLang="ja-JP" dirty="0"/>
              <a:t> more detailed simulations with higher resolution are needed </a:t>
            </a:r>
            <a:r>
              <a:rPr kumimoji="1" lang="en" altLang="ja-JP" u="sng" dirty="0"/>
              <a:t>in the future</a:t>
            </a:r>
            <a:r>
              <a:rPr kumimoji="1" lang="en" altLang="ja-JP" dirty="0"/>
              <a:t>.</a:t>
            </a:r>
            <a:endParaRPr kumimoji="1" lang="ja-JP" altLang="en-US"/>
          </a:p>
        </p:txBody>
      </p:sp>
      <p:sp>
        <p:nvSpPr>
          <p:cNvPr id="4" name="スライド番号プレースホルダー 3">
            <a:extLst>
              <a:ext uri="{FF2B5EF4-FFF2-40B4-BE49-F238E27FC236}">
                <a16:creationId xmlns:a16="http://schemas.microsoft.com/office/drawing/2014/main" id="{3446B95C-45F8-0180-3333-58021522F007}"/>
              </a:ext>
            </a:extLst>
          </p:cNvPr>
          <p:cNvSpPr>
            <a:spLocks noGrp="1"/>
          </p:cNvSpPr>
          <p:nvPr>
            <p:ph type="sldNum" sz="quarter" idx="5"/>
          </p:nvPr>
        </p:nvSpPr>
        <p:spPr/>
        <p:txBody>
          <a:bodyPr/>
          <a:lstStyle/>
          <a:p>
            <a:fld id="{CA47EF8E-5E68-1649-8038-CA296E8823DE}" type="slidenum">
              <a:rPr kumimoji="1" lang="ja-JP" altLang="en-US" smtClean="0"/>
              <a:t>14</a:t>
            </a:fld>
            <a:endParaRPr kumimoji="1" lang="ja-JP" altLang="en-US"/>
          </a:p>
        </p:txBody>
      </p:sp>
    </p:spTree>
    <p:extLst>
      <p:ext uri="{BB962C8B-B14F-4D97-AF65-F5344CB8AC3E}">
        <p14:creationId xmlns:p14="http://schemas.microsoft.com/office/powerpoint/2010/main" val="2680532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384E6-2A40-7F83-ECA1-ED79907B0C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264605-B8C8-CBC5-6F46-18E3CE6695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226FF8-0BB8-9EC5-4968-54AB0DE22D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section, I discuss the critical mass of efficient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The dotted line in the figure shows the boundary of whether the ionized bubble expands or not in 1D calculation from </a:t>
            </a:r>
            <a:r>
              <a:rPr kumimoji="1" lang="en" altLang="ja-JP" u="sng" dirty="0" err="1"/>
              <a:t>Kitayama</a:t>
            </a:r>
            <a:r>
              <a:rPr kumimoji="1" lang="en" altLang="ja-JP" u="sng" dirty="0"/>
              <a:t> et al.(2004). According to this line</a:t>
            </a:r>
            <a:r>
              <a:rPr kumimoji="1" lang="en" altLang="ja-JP" dirty="0"/>
              <a:t>, the ionized bubble is more expanded for larger stellar masses, which is consistent with our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study, we consider that there is a critical mass for bubble expansion between m20 and m40. But, from 1D calculations, the critical mass is between m40 and m200</a:t>
            </a:r>
            <a:r>
              <a:rPr kumimoji="1" lang="en" altLang="ja-JP" dirty="0"/>
              <a:t>. So, the critical mass for bubble expansion </a:t>
            </a:r>
            <a:r>
              <a:rPr kumimoji="1" lang="en" altLang="ja-JP" u="sng" dirty="0"/>
              <a:t>of this study </a:t>
            </a:r>
            <a:r>
              <a:rPr lang="en" altLang="ja-JP" dirty="0"/>
              <a:t>is</a:t>
            </a:r>
            <a:r>
              <a:rPr kumimoji="1" lang="en" altLang="ja-JP" dirty="0"/>
              <a:t> different from 1D calculations. </a:t>
            </a:r>
            <a:r>
              <a:rPr kumimoji="1" lang="en" altLang="ja-JP" u="sng" dirty="0"/>
              <a:t>Possible reasons for this difference are the effects of the </a:t>
            </a:r>
            <a:r>
              <a:rPr kumimoji="1" lang="en" altLang="ja-JP" dirty="0"/>
              <a:t>lower resolution and the </a:t>
            </a:r>
            <a:r>
              <a:rPr lang="en" altLang="ja-JP" dirty="0">
                <a:solidFill>
                  <a:srgbClr val="000000"/>
                </a:solidFill>
              </a:rPr>
              <a:t>three-dimensional</a:t>
            </a:r>
            <a:r>
              <a:rPr kumimoji="1" lang="en" altLang="ja-JP" dirty="0"/>
              <a:t> effects. </a:t>
            </a:r>
            <a:r>
              <a:rPr kumimoji="1" lang="en" altLang="ja-JP" u="sng" dirty="0"/>
              <a:t>In order to find the reason of this difference, we think that</a:t>
            </a:r>
            <a:r>
              <a:rPr kumimoji="1" lang="en" altLang="ja-JP" dirty="0"/>
              <a:t> more detailed simulations with higher resolution are needed </a:t>
            </a:r>
            <a:r>
              <a:rPr kumimoji="1" lang="en" altLang="ja-JP" u="sng" dirty="0"/>
              <a:t>in the future</a:t>
            </a:r>
            <a:r>
              <a:rPr kumimoji="1" lang="en" altLang="ja-JP" dirty="0"/>
              <a:t>.</a:t>
            </a:r>
            <a:endParaRPr kumimoji="1" lang="ja-JP" altLang="en-US"/>
          </a:p>
        </p:txBody>
      </p:sp>
      <p:sp>
        <p:nvSpPr>
          <p:cNvPr id="4" name="スライド番号プレースホルダー 3">
            <a:extLst>
              <a:ext uri="{FF2B5EF4-FFF2-40B4-BE49-F238E27FC236}">
                <a16:creationId xmlns:a16="http://schemas.microsoft.com/office/drawing/2014/main" id="{8DEB308B-AB0C-9279-7582-0B5E92B4429F}"/>
              </a:ext>
            </a:extLst>
          </p:cNvPr>
          <p:cNvSpPr>
            <a:spLocks noGrp="1"/>
          </p:cNvSpPr>
          <p:nvPr>
            <p:ph type="sldNum" sz="quarter" idx="5"/>
          </p:nvPr>
        </p:nvSpPr>
        <p:spPr/>
        <p:txBody>
          <a:bodyPr/>
          <a:lstStyle/>
          <a:p>
            <a:fld id="{CA47EF8E-5E68-1649-8038-CA296E8823DE}" type="slidenum">
              <a:rPr kumimoji="1" lang="ja-JP" altLang="en-US" smtClean="0"/>
              <a:t>15</a:t>
            </a:fld>
            <a:endParaRPr kumimoji="1" lang="ja-JP" altLang="en-US"/>
          </a:p>
        </p:txBody>
      </p:sp>
    </p:spTree>
    <p:extLst>
      <p:ext uri="{BB962C8B-B14F-4D97-AF65-F5344CB8AC3E}">
        <p14:creationId xmlns:p14="http://schemas.microsoft.com/office/powerpoint/2010/main" val="268954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07CB8-4A77-5DDD-AA21-82822DF8EC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9BED596-0D96-AAEA-3892-508B78D0ACC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EF60167-9F17-BE25-5749-D007B64215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section, I discuss the critical mass of efficient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The dotted line in the figure shows the boundary of whether the ionized bubble expands or not in 1D calculation from </a:t>
            </a:r>
            <a:r>
              <a:rPr kumimoji="1" lang="en" altLang="ja-JP" u="sng" dirty="0" err="1"/>
              <a:t>Kitayama</a:t>
            </a:r>
            <a:r>
              <a:rPr kumimoji="1" lang="en" altLang="ja-JP" u="sng" dirty="0"/>
              <a:t> et al.(2004). According to this line</a:t>
            </a:r>
            <a:r>
              <a:rPr kumimoji="1" lang="en" altLang="ja-JP" dirty="0"/>
              <a:t>, the ionized bubble is more expanded for larger stellar masses, which is consistent with our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study, we consider that there is a critical mass for bubble expansion between m20 and m40. But, from 1D calculations, the critical mass is between m40 and m200</a:t>
            </a:r>
            <a:r>
              <a:rPr kumimoji="1" lang="en" altLang="ja-JP" dirty="0"/>
              <a:t>. So, the critical mass for bubble expansion </a:t>
            </a:r>
            <a:r>
              <a:rPr kumimoji="1" lang="en" altLang="ja-JP" u="sng" dirty="0"/>
              <a:t>of this study </a:t>
            </a:r>
            <a:r>
              <a:rPr lang="en" altLang="ja-JP" dirty="0"/>
              <a:t>is</a:t>
            </a:r>
            <a:r>
              <a:rPr kumimoji="1" lang="en" altLang="ja-JP" dirty="0"/>
              <a:t> different from 1D calculations. </a:t>
            </a:r>
            <a:r>
              <a:rPr kumimoji="1" lang="en" altLang="ja-JP" u="sng" dirty="0"/>
              <a:t>Possible reasons for this difference are the effects of the </a:t>
            </a:r>
            <a:r>
              <a:rPr kumimoji="1" lang="en" altLang="ja-JP" dirty="0"/>
              <a:t>lower resolution and the </a:t>
            </a:r>
            <a:r>
              <a:rPr lang="en" altLang="ja-JP" dirty="0">
                <a:solidFill>
                  <a:srgbClr val="000000"/>
                </a:solidFill>
              </a:rPr>
              <a:t>three-dimensional</a:t>
            </a:r>
            <a:r>
              <a:rPr kumimoji="1" lang="en" altLang="ja-JP" dirty="0"/>
              <a:t> effects. </a:t>
            </a:r>
            <a:r>
              <a:rPr kumimoji="1" lang="en" altLang="ja-JP" u="sng" dirty="0"/>
              <a:t>In order to find the reason of this difference, we think that</a:t>
            </a:r>
            <a:r>
              <a:rPr kumimoji="1" lang="en" altLang="ja-JP" dirty="0"/>
              <a:t> more detailed simulations with higher resolution are needed </a:t>
            </a:r>
            <a:r>
              <a:rPr kumimoji="1" lang="en" altLang="ja-JP" u="sng" dirty="0"/>
              <a:t>in the future</a:t>
            </a:r>
            <a:r>
              <a:rPr kumimoji="1" lang="en" altLang="ja-JP" dirty="0"/>
              <a:t>.</a:t>
            </a:r>
            <a:endParaRPr kumimoji="1" lang="ja-JP" altLang="en-US"/>
          </a:p>
        </p:txBody>
      </p:sp>
      <p:sp>
        <p:nvSpPr>
          <p:cNvPr id="4" name="スライド番号プレースホルダー 3">
            <a:extLst>
              <a:ext uri="{FF2B5EF4-FFF2-40B4-BE49-F238E27FC236}">
                <a16:creationId xmlns:a16="http://schemas.microsoft.com/office/drawing/2014/main" id="{45C343DD-4094-57A5-0ADF-32BD3E69E4EF}"/>
              </a:ext>
            </a:extLst>
          </p:cNvPr>
          <p:cNvSpPr>
            <a:spLocks noGrp="1"/>
          </p:cNvSpPr>
          <p:nvPr>
            <p:ph type="sldNum" sz="quarter" idx="5"/>
          </p:nvPr>
        </p:nvSpPr>
        <p:spPr/>
        <p:txBody>
          <a:bodyPr/>
          <a:lstStyle/>
          <a:p>
            <a:fld id="{CA47EF8E-5E68-1649-8038-CA296E8823DE}" type="slidenum">
              <a:rPr kumimoji="1" lang="ja-JP" altLang="en-US" smtClean="0"/>
              <a:t>16</a:t>
            </a:fld>
            <a:endParaRPr kumimoji="1" lang="ja-JP" altLang="en-US"/>
          </a:p>
        </p:txBody>
      </p:sp>
    </p:spTree>
    <p:extLst>
      <p:ext uri="{BB962C8B-B14F-4D97-AF65-F5344CB8AC3E}">
        <p14:creationId xmlns:p14="http://schemas.microsoft.com/office/powerpoint/2010/main" val="1209810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B8EBC-DBCF-79DD-B9F5-364BFC7B5DD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F1095D-DCCD-0C2F-BFCC-8447F0564B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F0778F-9970-5FC5-06C8-D9BA7AB58D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section, I discuss the critical mass of efficient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The dotted line in the figure shows the boundary of whether the ionized bubble expands or not in 1D calculation from </a:t>
            </a:r>
            <a:r>
              <a:rPr kumimoji="1" lang="en" altLang="ja-JP" u="sng" dirty="0" err="1"/>
              <a:t>Kitayama</a:t>
            </a:r>
            <a:r>
              <a:rPr kumimoji="1" lang="en" altLang="ja-JP" u="sng" dirty="0"/>
              <a:t> et al.(2004). According to this line</a:t>
            </a:r>
            <a:r>
              <a:rPr kumimoji="1" lang="en" altLang="ja-JP" dirty="0"/>
              <a:t>, the ionized bubble is more expanded for larger stellar masses, which is consistent with our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study, we consider that there is a critical mass for bubble expansion between m20 and m40. But, from 1D calculations, the critical mass is between m40 and m200</a:t>
            </a:r>
            <a:r>
              <a:rPr kumimoji="1" lang="en" altLang="ja-JP" dirty="0"/>
              <a:t>. So, the critical mass for bubble expansion </a:t>
            </a:r>
            <a:r>
              <a:rPr kumimoji="1" lang="en" altLang="ja-JP" u="sng" dirty="0"/>
              <a:t>of this study </a:t>
            </a:r>
            <a:r>
              <a:rPr lang="en" altLang="ja-JP" dirty="0"/>
              <a:t>is</a:t>
            </a:r>
            <a:r>
              <a:rPr kumimoji="1" lang="en" altLang="ja-JP" dirty="0"/>
              <a:t> different from 1D calculations. </a:t>
            </a:r>
            <a:r>
              <a:rPr kumimoji="1" lang="en" altLang="ja-JP" u="sng" dirty="0"/>
              <a:t>Possible reasons for this difference are the effects of the </a:t>
            </a:r>
            <a:r>
              <a:rPr kumimoji="1" lang="en" altLang="ja-JP" dirty="0"/>
              <a:t>lower resolution and the </a:t>
            </a:r>
            <a:r>
              <a:rPr lang="en" altLang="ja-JP" dirty="0">
                <a:solidFill>
                  <a:srgbClr val="000000"/>
                </a:solidFill>
              </a:rPr>
              <a:t>three-dimensional</a:t>
            </a:r>
            <a:r>
              <a:rPr kumimoji="1" lang="en" altLang="ja-JP" dirty="0"/>
              <a:t> effects. </a:t>
            </a:r>
            <a:r>
              <a:rPr kumimoji="1" lang="en" altLang="ja-JP" u="sng" dirty="0"/>
              <a:t>In order to find the reason of this difference, we think that</a:t>
            </a:r>
            <a:r>
              <a:rPr kumimoji="1" lang="en" altLang="ja-JP" dirty="0"/>
              <a:t> more detailed simulations with higher resolution are needed </a:t>
            </a:r>
            <a:r>
              <a:rPr kumimoji="1" lang="en" altLang="ja-JP" u="sng" dirty="0"/>
              <a:t>in the future</a:t>
            </a:r>
            <a:r>
              <a:rPr kumimoji="1" lang="en" altLang="ja-JP" dirty="0"/>
              <a:t>.</a:t>
            </a:r>
            <a:endParaRPr kumimoji="1" lang="ja-JP" altLang="en-US"/>
          </a:p>
        </p:txBody>
      </p:sp>
      <p:sp>
        <p:nvSpPr>
          <p:cNvPr id="4" name="スライド番号プレースホルダー 3">
            <a:extLst>
              <a:ext uri="{FF2B5EF4-FFF2-40B4-BE49-F238E27FC236}">
                <a16:creationId xmlns:a16="http://schemas.microsoft.com/office/drawing/2014/main" id="{0993A2AA-781A-1D79-90C7-CACAA8E836AF}"/>
              </a:ext>
            </a:extLst>
          </p:cNvPr>
          <p:cNvSpPr>
            <a:spLocks noGrp="1"/>
          </p:cNvSpPr>
          <p:nvPr>
            <p:ph type="sldNum" sz="quarter" idx="5"/>
          </p:nvPr>
        </p:nvSpPr>
        <p:spPr/>
        <p:txBody>
          <a:bodyPr/>
          <a:lstStyle/>
          <a:p>
            <a:fld id="{CA47EF8E-5E68-1649-8038-CA296E8823DE}" type="slidenum">
              <a:rPr kumimoji="1" lang="ja-JP" altLang="en-US" smtClean="0"/>
              <a:t>17</a:t>
            </a:fld>
            <a:endParaRPr kumimoji="1" lang="ja-JP" altLang="en-US"/>
          </a:p>
        </p:txBody>
      </p:sp>
    </p:spTree>
    <p:extLst>
      <p:ext uri="{BB962C8B-B14F-4D97-AF65-F5344CB8AC3E}">
        <p14:creationId xmlns:p14="http://schemas.microsoft.com/office/powerpoint/2010/main" val="2213054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section, I discuss the critical mass of efficient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The dotted line in the figure shows the boundary of whether the ionized bubble expands or not in 1D calculation from </a:t>
            </a:r>
            <a:r>
              <a:rPr kumimoji="1" lang="en" altLang="ja-JP" u="sng" dirty="0" err="1"/>
              <a:t>Kitayama</a:t>
            </a:r>
            <a:r>
              <a:rPr kumimoji="1" lang="en" altLang="ja-JP" u="sng" dirty="0"/>
              <a:t> et al.(2004). According to this line</a:t>
            </a:r>
            <a:r>
              <a:rPr kumimoji="1" lang="en" altLang="ja-JP" dirty="0"/>
              <a:t>, the ionized bubble is more expanded for larger stellar masses, which is consistent with our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u="sng" dirty="0"/>
              <a:t>In this study, we consider that there is a critical mass for bubble expansion between m20 and m40. But, from 1D calculations, the critical mass is between m40 and m200</a:t>
            </a:r>
            <a:r>
              <a:rPr kumimoji="1" lang="en" altLang="ja-JP" dirty="0"/>
              <a:t>. So, the critical mass for bubble expansion </a:t>
            </a:r>
            <a:r>
              <a:rPr kumimoji="1" lang="en" altLang="ja-JP" u="sng" dirty="0"/>
              <a:t>of this study </a:t>
            </a:r>
            <a:r>
              <a:rPr lang="en" altLang="ja-JP" dirty="0"/>
              <a:t>is</a:t>
            </a:r>
            <a:r>
              <a:rPr kumimoji="1" lang="en" altLang="ja-JP" dirty="0"/>
              <a:t> different from 1D calculations. </a:t>
            </a:r>
            <a:r>
              <a:rPr kumimoji="1" lang="en" altLang="ja-JP" u="sng" dirty="0"/>
              <a:t>Possible reasons for this difference are the effects of the </a:t>
            </a:r>
            <a:r>
              <a:rPr kumimoji="1" lang="en" altLang="ja-JP" dirty="0"/>
              <a:t>lower resolution and the </a:t>
            </a:r>
            <a:r>
              <a:rPr lang="en" altLang="ja-JP" dirty="0">
                <a:solidFill>
                  <a:srgbClr val="000000"/>
                </a:solidFill>
              </a:rPr>
              <a:t>three-dimensional</a:t>
            </a:r>
            <a:r>
              <a:rPr kumimoji="1" lang="en" altLang="ja-JP" dirty="0"/>
              <a:t> effects. </a:t>
            </a:r>
            <a:r>
              <a:rPr kumimoji="1" lang="en" altLang="ja-JP" u="sng" dirty="0"/>
              <a:t>In order to find the reason of this difference, we think that</a:t>
            </a:r>
            <a:r>
              <a:rPr kumimoji="1" lang="en" altLang="ja-JP" dirty="0"/>
              <a:t> more detailed simulations with higher resolution are needed </a:t>
            </a:r>
            <a:r>
              <a:rPr kumimoji="1" lang="en" altLang="ja-JP" u="sng" dirty="0"/>
              <a:t>in the future</a:t>
            </a:r>
            <a:r>
              <a:rPr kumimoji="1" lang="en"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18</a:t>
            </a:fld>
            <a:endParaRPr kumimoji="1" lang="ja-JP" altLang="en-US"/>
          </a:p>
        </p:txBody>
      </p:sp>
    </p:spTree>
    <p:extLst>
      <p:ext uri="{BB962C8B-B14F-4D97-AF65-F5344CB8AC3E}">
        <p14:creationId xmlns:p14="http://schemas.microsoft.com/office/powerpoint/2010/main" val="157927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u="sng" dirty="0">
                <a:solidFill>
                  <a:srgbClr val="000000"/>
                </a:solidFill>
                <a:effectLst/>
                <a:latin typeface="Hiragino Kaku Gothic ProN" panose="020B0300000000000000" pitchFamily="34" charset="-128"/>
                <a:ea typeface="Hiragino Kaku Gothic ProN" panose="020B0300000000000000" pitchFamily="34" charset="-128"/>
              </a:rPr>
              <a:t>This is my conclusion</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solidFill>
                  <a:srgbClr val="000000"/>
                </a:solidFill>
                <a:effectLst/>
                <a:latin typeface="Hiragino Kaku Gothic ProN" panose="020B0300000000000000" pitchFamily="34" charset="-128"/>
                <a:ea typeface="Hiragino Kaku Gothic ProN" panose="020B0300000000000000" pitchFamily="34" charset="-128"/>
              </a:rPr>
              <a:t>In this study, </a:t>
            </a:r>
            <a:r>
              <a:rPr kumimoji="1" lang="en-US" altLang="ja-JP" dirty="0">
                <a:solidFill>
                  <a:srgbClr val="000000"/>
                </a:solidFill>
                <a:effectLst/>
                <a:latin typeface="Hiragino Kaku Gothic ProN" panose="020B0300000000000000" pitchFamily="34" charset="-128"/>
                <a:ea typeface="Hiragino Kaku Gothic ProN" panose="020B0300000000000000" pitchFamily="34" charset="-128"/>
              </a:rPr>
              <a:t>w</a:t>
            </a:r>
            <a:r>
              <a:rPr kumimoji="1" lang="en-US" altLang="ja-JP" dirty="0"/>
              <a:t>e perform the simulations </a:t>
            </a:r>
            <a:r>
              <a:rPr lang="en" altLang="ja-JP" dirty="0">
                <a:solidFill>
                  <a:srgbClr val="000000"/>
                </a:solidFill>
                <a:effectLst/>
              </a:rPr>
              <a:t>investigating the expansion of the ionized bubble and the supernova explosion of the first star</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 </a:t>
            </a:r>
            <a:r>
              <a:rPr lang="en" altLang="ja-JP" dirty="0">
                <a:solidFill>
                  <a:srgbClr val="000000"/>
                </a:solidFill>
              </a:rPr>
              <a:t>We show t</a:t>
            </a:r>
            <a:r>
              <a:rPr kumimoji="1" lang="en" altLang="ja-JP" dirty="0"/>
              <a:t>he time evolution of the radius of the ionized and supernova bubbles at various stellar masses. </a:t>
            </a:r>
            <a:r>
              <a:rPr lang="en" altLang="ja-JP" dirty="0"/>
              <a:t>We find that t</a:t>
            </a:r>
            <a:r>
              <a:rPr kumimoji="1" lang="en" altLang="ja-JP" dirty="0"/>
              <a:t>he mass of the first stars made a significant difference in the evolution of ionized and supernova bubbles. </a:t>
            </a:r>
            <a:r>
              <a:rPr lang="en" altLang="ja-JP" dirty="0">
                <a:solidFill>
                  <a:srgbClr val="000000"/>
                </a:solidFill>
                <a:effectLst/>
              </a:rPr>
              <a:t>We are going to </a:t>
            </a:r>
            <a:r>
              <a:rPr kumimoji="1" lang="en" altLang="ja-JP" sz="1200" dirty="0"/>
              <a:t>continue to perform simulations </a:t>
            </a:r>
            <a:r>
              <a:rPr lang="en-US" altLang="ja-JP" sz="1800" dirty="0">
                <a:effectLst/>
                <a:latin typeface="游明朝" panose="02020400000000000000" pitchFamily="18" charset="-128"/>
                <a:cs typeface="Times New Roman" panose="02020603050405020304" pitchFamily="18" charset="0"/>
              </a:rPr>
              <a:t>under various conditions to improve our understanding of feedback effects</a:t>
            </a:r>
            <a:r>
              <a:rPr lang="en" altLang="ja-JP" dirty="0">
                <a:solidFill>
                  <a:srgbClr val="000000"/>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solidFill>
                  <a:srgbClr val="000000"/>
                </a:solidFill>
                <a:effectLst/>
                <a:latin typeface="Hiragino Kaku Gothic ProN" panose="020B0300000000000000" pitchFamily="34" charset="-128"/>
                <a:ea typeface="Hiragino Kaku Gothic ProN" panose="020B0300000000000000" pitchFamily="34" charset="-128"/>
              </a:rPr>
              <a:t>That's all for my presentation. Thank you for listening. (Do you have any questions?)</a:t>
            </a:r>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19</a:t>
            </a:fld>
            <a:endParaRPr kumimoji="1" lang="ja-JP" altLang="en-US"/>
          </a:p>
        </p:txBody>
      </p:sp>
    </p:spTree>
    <p:extLst>
      <p:ext uri="{BB962C8B-B14F-4D97-AF65-F5344CB8AC3E}">
        <p14:creationId xmlns:p14="http://schemas.microsoft.com/office/powerpoint/2010/main" val="408291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u="sng" dirty="0">
                <a:solidFill>
                  <a:srgbClr val="000000"/>
                </a:solidFill>
                <a:effectLst/>
                <a:latin typeface="Hiragino Kaku Gothic ProN" panose="020B0300000000000000" pitchFamily="34" charset="-128"/>
                <a:ea typeface="Hiragino Kaku Gothic ProN" panose="020B0300000000000000" pitchFamily="34" charset="-128"/>
              </a:rPr>
              <a:t>Then, I will talk about the importance of researching the first stars</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solidFill>
                  <a:srgbClr val="000000"/>
                </a:solidFill>
                <a:effectLst/>
                <a:latin typeface="Hiragino Kaku Gothic ProN" panose="020B0300000000000000" pitchFamily="34" charset="-128"/>
                <a:ea typeface="Hiragino Kaku Gothic ProN" panose="020B0300000000000000" pitchFamily="34" charset="-128"/>
              </a:rPr>
              <a:t>The thermal and chemical properties of the universe are changed by </a:t>
            </a:r>
            <a:r>
              <a:rPr lang="en-US" altLang="ja-JP" dirty="0">
                <a:solidFill>
                  <a:srgbClr val="000000"/>
                </a:solidFill>
                <a:effectLst/>
                <a:latin typeface="Hiragino Kaku Gothic ProN" panose="020B0300000000000000" pitchFamily="34" charset="-128"/>
                <a:ea typeface="Hiragino Kaku Gothic ProN" panose="020B0300000000000000" pitchFamily="34" charset="-128"/>
              </a:rPr>
              <a:t>i</a:t>
            </a:r>
            <a:r>
              <a:rPr lang="en-US" altLang="ja-JP" dirty="0"/>
              <a:t>onizing photon radiation</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 and metal provision from supernova explosions of the first stars. </a:t>
            </a:r>
          </a:p>
          <a:p>
            <a:r>
              <a:rPr lang="en" altLang="ja-JP" dirty="0">
                <a:solidFill>
                  <a:srgbClr val="000000"/>
                </a:solidFill>
                <a:effectLst/>
                <a:latin typeface="Hiragino Kaku Gothic ProN" panose="020B0300000000000000" pitchFamily="34" charset="-128"/>
                <a:ea typeface="Hiragino Kaku Gothic ProN" panose="020B0300000000000000" pitchFamily="34" charset="-128"/>
              </a:rPr>
              <a:t>So, the feedback of the first stars on their surroundings has a significant impact on the evolution of the universe. Therefore, </a:t>
            </a:r>
            <a:r>
              <a:rPr lang="en-US" altLang="ja-JP" sz="1200" dirty="0">
                <a:solidFill>
                  <a:srgbClr val="000000"/>
                </a:solidFill>
                <a:effectLst/>
                <a:latin typeface="Hiragino Kaku Gothic ProN" panose="020B0300000000000000" pitchFamily="34" charset="-128"/>
                <a:ea typeface="Hiragino Kaku Gothic ProN" panose="020B0300000000000000" pitchFamily="34" charset="-128"/>
              </a:rPr>
              <a:t>i</a:t>
            </a:r>
            <a:r>
              <a:rPr lang="en-US" altLang="ja-JP" sz="1200" dirty="0"/>
              <a:t>t is crucial to u</a:t>
            </a:r>
            <a:r>
              <a:rPr kumimoji="1" lang="en-US" altLang="ja-JP" sz="1200" dirty="0"/>
              <a:t>nderstand the effects of feedback</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a:t>
            </a:r>
            <a:endParaRPr kumimoji="1" lang="ja-JP" altLang="en-US"/>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2</a:t>
            </a:fld>
            <a:endParaRPr kumimoji="1" lang="ja-JP" altLang="en-US"/>
          </a:p>
        </p:txBody>
      </p:sp>
    </p:spTree>
    <p:extLst>
      <p:ext uri="{BB962C8B-B14F-4D97-AF65-F5344CB8AC3E}">
        <p14:creationId xmlns:p14="http://schemas.microsoft.com/office/powerpoint/2010/main" val="18700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A8BC-0820-1F4A-FB03-66E9E26A07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C3E3CF7-9EA8-E57B-2214-1E58B0A21BA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E255F9-232A-DF10-4068-9DDECF6C68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i="0" u="sng" dirty="0">
                <a:solidFill>
                  <a:srgbClr val="000000"/>
                </a:solidFill>
                <a:effectLst/>
                <a:latin typeface="Hiragino Kaku Gothic ProN W3" panose="020B0300000000000000" pitchFamily="34" charset="-128"/>
                <a:ea typeface="Hiragino Kaku Gothic ProN W3" panose="020B0300000000000000" pitchFamily="34" charset="-128"/>
              </a:rPr>
              <a:t>I will introduce some of the previous studies</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a:t>
            </a:r>
            <a:r>
              <a:rPr lang="en-US"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a:t>
            </a:r>
            <a:r>
              <a:rPr lang="en" altLang="ja-JP" sz="1200" b="0" i="0" dirty="0" err="1">
                <a:solidFill>
                  <a:srgbClr val="000000"/>
                </a:solidFill>
                <a:effectLst/>
                <a:latin typeface="Hiragino Kaku Gothic ProN W3" panose="020B0300000000000000" pitchFamily="34" charset="-128"/>
                <a:ea typeface="Hiragino Kaku Gothic ProN W3" panose="020B0300000000000000" pitchFamily="34" charset="-128"/>
              </a:rPr>
              <a:t>Kitayama</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et al. 2004) and (</a:t>
            </a:r>
            <a:r>
              <a:rPr lang="en" altLang="ja-JP" sz="1200" b="0" i="0" dirty="0" err="1">
                <a:solidFill>
                  <a:srgbClr val="000000"/>
                </a:solidFill>
                <a:effectLst/>
                <a:latin typeface="Hiragino Kaku Gothic ProN W3" panose="020B0300000000000000" pitchFamily="34" charset="-128"/>
                <a:ea typeface="Hiragino Kaku Gothic ProN W3" panose="020B0300000000000000" pitchFamily="34" charset="-128"/>
              </a:rPr>
              <a:t>Kitayama&amp;Yoshida</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2005) performed </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spherically symmetric 1D calculations </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to study the </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evolution process</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of the ionized and supernova bubbles  </a:t>
            </a:r>
            <a:r>
              <a:rPr lang="en" altLang="ja-JP" sz="1200" b="0" i="0" u="sng" dirty="0">
                <a:solidFill>
                  <a:srgbClr val="000000"/>
                </a:solidFill>
                <a:effectLst/>
                <a:latin typeface="Hiragino Kaku Gothic ProN W3" panose="020B0300000000000000" pitchFamily="34" charset="-128"/>
                <a:ea typeface="Hiragino Kaku Gothic ProN W3" panose="020B0300000000000000" pitchFamily="34" charset="-128"/>
              </a:rPr>
              <a:t>by changing </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the </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stellar masses and halo masses</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(Chiaki et al. 2018) performed a three-dimensional cosmological simulations to study the evolution to next generation star formation.</a:t>
            </a:r>
          </a:p>
        </p:txBody>
      </p:sp>
      <p:sp>
        <p:nvSpPr>
          <p:cNvPr id="4" name="スライド番号プレースホルダー 3">
            <a:extLst>
              <a:ext uri="{FF2B5EF4-FFF2-40B4-BE49-F238E27FC236}">
                <a16:creationId xmlns:a16="http://schemas.microsoft.com/office/drawing/2014/main" id="{6E963D00-9EF4-E5A5-EBE1-9ECF2BE187B1}"/>
              </a:ext>
            </a:extLst>
          </p:cNvPr>
          <p:cNvSpPr>
            <a:spLocks noGrp="1"/>
          </p:cNvSpPr>
          <p:nvPr>
            <p:ph type="sldNum" sz="quarter" idx="5"/>
          </p:nvPr>
        </p:nvSpPr>
        <p:spPr/>
        <p:txBody>
          <a:bodyPr/>
          <a:lstStyle/>
          <a:p>
            <a:fld id="{CA47EF8E-5E68-1649-8038-CA296E8823DE}" type="slidenum">
              <a:rPr kumimoji="1" lang="ja-JP" altLang="en-US" smtClean="0"/>
              <a:t>3</a:t>
            </a:fld>
            <a:endParaRPr kumimoji="1" lang="ja-JP" altLang="en-US"/>
          </a:p>
        </p:txBody>
      </p:sp>
    </p:spTree>
    <p:extLst>
      <p:ext uri="{BB962C8B-B14F-4D97-AF65-F5344CB8AC3E}">
        <p14:creationId xmlns:p14="http://schemas.microsoft.com/office/powerpoint/2010/main" val="121142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53CB6-56B6-6133-7E49-BCE1A6DEFC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45A0CC2-7C20-14DA-7731-1CC42B0365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3A0231B-7B77-F0DC-4CB7-10D734B733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i="0" u="sng" dirty="0">
                <a:solidFill>
                  <a:srgbClr val="000000"/>
                </a:solidFill>
                <a:effectLst/>
                <a:latin typeface="Hiragino Kaku Gothic ProN W3" panose="020B0300000000000000" pitchFamily="34" charset="-128"/>
                <a:ea typeface="Hiragino Kaku Gothic ProN W3" panose="020B0300000000000000" pitchFamily="34" charset="-128"/>
              </a:rPr>
              <a:t>I will introduce some of the previous studies</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a:t>
            </a:r>
            <a:r>
              <a:rPr lang="en-US"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a:t>
            </a:r>
            <a:r>
              <a:rPr lang="en" altLang="ja-JP" sz="1200" b="0" i="0" dirty="0" err="1">
                <a:solidFill>
                  <a:srgbClr val="000000"/>
                </a:solidFill>
                <a:effectLst/>
                <a:latin typeface="Hiragino Kaku Gothic ProN W3" panose="020B0300000000000000" pitchFamily="34" charset="-128"/>
                <a:ea typeface="Hiragino Kaku Gothic ProN W3" panose="020B0300000000000000" pitchFamily="34" charset="-128"/>
              </a:rPr>
              <a:t>Kitayama</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et al. 2004) and (</a:t>
            </a:r>
            <a:r>
              <a:rPr lang="en" altLang="ja-JP" sz="1200" b="0" i="0" dirty="0" err="1">
                <a:solidFill>
                  <a:srgbClr val="000000"/>
                </a:solidFill>
                <a:effectLst/>
                <a:latin typeface="Hiragino Kaku Gothic ProN W3" panose="020B0300000000000000" pitchFamily="34" charset="-128"/>
                <a:ea typeface="Hiragino Kaku Gothic ProN W3" panose="020B0300000000000000" pitchFamily="34" charset="-128"/>
              </a:rPr>
              <a:t>Kitayama&amp;Yoshida</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2005) performed </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spherically symmetric 1D calculations </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to study the </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evolution process</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of the ionized and supernova bubbles  </a:t>
            </a:r>
            <a:r>
              <a:rPr lang="en" altLang="ja-JP" sz="1200" b="0" i="0" u="sng" dirty="0">
                <a:solidFill>
                  <a:srgbClr val="000000"/>
                </a:solidFill>
                <a:effectLst/>
                <a:latin typeface="Hiragino Kaku Gothic ProN W3" panose="020B0300000000000000" pitchFamily="34" charset="-128"/>
                <a:ea typeface="Hiragino Kaku Gothic ProN W3" panose="020B0300000000000000" pitchFamily="34" charset="-128"/>
              </a:rPr>
              <a:t>by changing </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the </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stellar masses and halo masses</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(Chiaki et al. 2018) performed a three-dimensional cosmological simulations to study the evolution to next generation star formation.</a:t>
            </a:r>
          </a:p>
        </p:txBody>
      </p:sp>
      <p:sp>
        <p:nvSpPr>
          <p:cNvPr id="4" name="スライド番号プレースホルダー 3">
            <a:extLst>
              <a:ext uri="{FF2B5EF4-FFF2-40B4-BE49-F238E27FC236}">
                <a16:creationId xmlns:a16="http://schemas.microsoft.com/office/drawing/2014/main" id="{D2B417C0-C01B-74BB-C0A0-14CC4E34959B}"/>
              </a:ext>
            </a:extLst>
          </p:cNvPr>
          <p:cNvSpPr>
            <a:spLocks noGrp="1"/>
          </p:cNvSpPr>
          <p:nvPr>
            <p:ph type="sldNum" sz="quarter" idx="5"/>
          </p:nvPr>
        </p:nvSpPr>
        <p:spPr/>
        <p:txBody>
          <a:bodyPr/>
          <a:lstStyle/>
          <a:p>
            <a:fld id="{CA47EF8E-5E68-1649-8038-CA296E8823DE}" type="slidenum">
              <a:rPr kumimoji="1" lang="ja-JP" altLang="en-US" smtClean="0"/>
              <a:t>4</a:t>
            </a:fld>
            <a:endParaRPr kumimoji="1" lang="ja-JP" altLang="en-US"/>
          </a:p>
        </p:txBody>
      </p:sp>
    </p:spTree>
    <p:extLst>
      <p:ext uri="{BB962C8B-B14F-4D97-AF65-F5344CB8AC3E}">
        <p14:creationId xmlns:p14="http://schemas.microsoft.com/office/powerpoint/2010/main" val="21509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i="0" u="sng" dirty="0">
                <a:solidFill>
                  <a:srgbClr val="000000"/>
                </a:solidFill>
                <a:effectLst/>
                <a:latin typeface="Hiragino Kaku Gothic ProN W3" panose="020B0300000000000000" pitchFamily="34" charset="-128"/>
                <a:ea typeface="Hiragino Kaku Gothic ProN W3" panose="020B0300000000000000" pitchFamily="34" charset="-128"/>
              </a:rPr>
              <a:t>I will introduce some of the previous studies</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a:t>
            </a:r>
            <a:r>
              <a:rPr lang="en-US"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a:t>
            </a:r>
            <a:r>
              <a:rPr lang="en" altLang="ja-JP" sz="1200" b="0" i="0" dirty="0" err="1">
                <a:solidFill>
                  <a:srgbClr val="000000"/>
                </a:solidFill>
                <a:effectLst/>
                <a:latin typeface="Hiragino Kaku Gothic ProN W3" panose="020B0300000000000000" pitchFamily="34" charset="-128"/>
                <a:ea typeface="Hiragino Kaku Gothic ProN W3" panose="020B0300000000000000" pitchFamily="34" charset="-128"/>
              </a:rPr>
              <a:t>Kitayama</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et al. 2004) and (</a:t>
            </a:r>
            <a:r>
              <a:rPr lang="en" altLang="ja-JP" sz="1200" b="0" i="0" dirty="0" err="1">
                <a:solidFill>
                  <a:srgbClr val="000000"/>
                </a:solidFill>
                <a:effectLst/>
                <a:latin typeface="Hiragino Kaku Gothic ProN W3" panose="020B0300000000000000" pitchFamily="34" charset="-128"/>
                <a:ea typeface="Hiragino Kaku Gothic ProN W3" panose="020B0300000000000000" pitchFamily="34" charset="-128"/>
              </a:rPr>
              <a:t>Kitayama&amp;Yoshida</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2005) performed </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spherically symmetric 1D calculations </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to study the </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evolution process</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of the ionized and supernova bubbles  </a:t>
            </a:r>
            <a:r>
              <a:rPr lang="en" altLang="ja-JP" sz="1200" b="0" i="0" u="sng" dirty="0">
                <a:solidFill>
                  <a:srgbClr val="000000"/>
                </a:solidFill>
                <a:effectLst/>
                <a:latin typeface="Hiragino Kaku Gothic ProN W3" panose="020B0300000000000000" pitchFamily="34" charset="-128"/>
                <a:ea typeface="Hiragino Kaku Gothic ProN W3" panose="020B0300000000000000" pitchFamily="34" charset="-128"/>
              </a:rPr>
              <a:t>by changing </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the </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stellar masses and halo masses</a:t>
            </a: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0" i="0" dirty="0">
                <a:solidFill>
                  <a:srgbClr val="000000"/>
                </a:solidFill>
                <a:effectLst/>
                <a:latin typeface="Hiragino Kaku Gothic ProN W3" panose="020B0300000000000000" pitchFamily="34" charset="-128"/>
                <a:ea typeface="Hiragino Kaku Gothic ProN W3" panose="020B0300000000000000" pitchFamily="34" charset="-128"/>
              </a:rPr>
              <a:t>(Chiaki et al. 2018) performed a three-dimensional cosmological simulations to study the evolution to next generation star formation.</a:t>
            </a:r>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5</a:t>
            </a:fld>
            <a:endParaRPr kumimoji="1" lang="ja-JP" altLang="en-US"/>
          </a:p>
        </p:txBody>
      </p:sp>
    </p:spTree>
    <p:extLst>
      <p:ext uri="{BB962C8B-B14F-4D97-AF65-F5344CB8AC3E}">
        <p14:creationId xmlns:p14="http://schemas.microsoft.com/office/powerpoint/2010/main" val="2107561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solidFill>
                  <a:srgbClr val="000000"/>
                </a:solidFill>
                <a:effectLst/>
                <a:latin typeface="Hiragino Kaku Gothic ProN" panose="020B0300000000000000" pitchFamily="34" charset="-128"/>
                <a:ea typeface="Hiragino Kaku Gothic ProN" panose="020B0300000000000000" pitchFamily="34" charset="-128"/>
              </a:rPr>
              <a:t>However, these p</a:t>
            </a:r>
            <a:r>
              <a:rPr lang="en" altLang="ja-JP" dirty="0">
                <a:solidFill>
                  <a:srgbClr val="000000"/>
                </a:solidFill>
              </a:rPr>
              <a:t>revious studies </a:t>
            </a:r>
            <a:r>
              <a:rPr lang="en" altLang="ja-JP" dirty="0">
                <a:solidFill>
                  <a:srgbClr val="000000"/>
                </a:solidFill>
                <a:effectLst/>
              </a:rPr>
              <a:t>are </a:t>
            </a:r>
            <a:r>
              <a:rPr lang="en" altLang="ja-JP" dirty="0">
                <a:solidFill>
                  <a:srgbClr val="000000"/>
                </a:solidFill>
              </a:rPr>
              <a:t>1D calculations</a:t>
            </a:r>
            <a:r>
              <a:rPr lang="en" altLang="ja-JP" dirty="0">
                <a:solidFill>
                  <a:srgbClr val="000000"/>
                </a:solidFill>
                <a:effectLst/>
              </a:rPr>
              <a:t> or focus on </a:t>
            </a:r>
            <a:r>
              <a:rPr lang="en" altLang="ja-JP" dirty="0">
                <a:solidFill>
                  <a:srgbClr val="000000"/>
                </a:solidFill>
              </a:rPr>
              <a:t>next generation</a:t>
            </a:r>
            <a:r>
              <a:rPr lang="en" altLang="ja-JP" dirty="0">
                <a:solidFill>
                  <a:srgbClr val="000000"/>
                </a:solidFill>
                <a:effectLst/>
              </a:rPr>
              <a:t> star formation</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 and t</a:t>
            </a:r>
            <a:r>
              <a:rPr lang="en" altLang="ja-JP" dirty="0">
                <a:solidFill>
                  <a:srgbClr val="000000"/>
                </a:solidFill>
                <a:effectLst/>
              </a:rPr>
              <a:t>hey do not systematically investigate how ionized </a:t>
            </a:r>
            <a:r>
              <a:rPr lang="en" altLang="ja-JP" dirty="0">
                <a:solidFill>
                  <a:srgbClr val="000000"/>
                </a:solidFill>
              </a:rPr>
              <a:t>bubble</a:t>
            </a:r>
            <a:r>
              <a:rPr lang="en" altLang="ja-JP" dirty="0">
                <a:solidFill>
                  <a:srgbClr val="000000"/>
                </a:solidFill>
                <a:effectLst/>
              </a:rPr>
              <a:t>s and the supernova bubbles </a:t>
            </a:r>
            <a:r>
              <a:rPr lang="en" altLang="ja-JP" dirty="0">
                <a:solidFill>
                  <a:srgbClr val="000000"/>
                </a:solidFill>
              </a:rPr>
              <a:t>expan</a:t>
            </a:r>
            <a:r>
              <a:rPr lang="en" altLang="ja-JP" dirty="0">
                <a:solidFill>
                  <a:srgbClr val="000000"/>
                </a:solidFill>
                <a:effectLst/>
              </a:rPr>
              <a:t>d with different properties in 3D</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solidFill>
                  <a:srgbClr val="000000"/>
                </a:solidFill>
                <a:effectLst/>
                <a:latin typeface="Hiragino Kaku Gothic ProN" panose="020B0300000000000000" pitchFamily="34" charset="-128"/>
                <a:ea typeface="Hiragino Kaku Gothic ProN" panose="020B0300000000000000" pitchFamily="34" charset="-128"/>
              </a:rPr>
              <a:t>So, in this study, we perform the </a:t>
            </a:r>
            <a:r>
              <a:rPr lang="en" altLang="ja-JP" dirty="0">
                <a:solidFill>
                  <a:srgbClr val="000000"/>
                </a:solidFill>
              </a:rPr>
              <a:t>three-dimensional cosmological </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simulations to </a:t>
            </a:r>
            <a:r>
              <a:rPr lang="en" altLang="ja-JP" dirty="0">
                <a:solidFill>
                  <a:srgbClr val="000000"/>
                </a:solidFill>
                <a:effectLst/>
              </a:rPr>
              <a:t>investigate the expansion of the ionized bubble and the supernova explosion of the first stars </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under various initial conditions </a:t>
            </a:r>
            <a:r>
              <a:rPr lang="en" altLang="ja-JP" dirty="0">
                <a:solidFill>
                  <a:srgbClr val="000000"/>
                </a:solidFill>
                <a:effectLst/>
              </a:rPr>
              <a:t>(in this graduation research, </a:t>
            </a:r>
            <a:r>
              <a:rPr lang="en" altLang="ja-JP" u="sng" dirty="0">
                <a:solidFill>
                  <a:srgbClr val="000000"/>
                </a:solidFill>
                <a:effectLst/>
              </a:rPr>
              <a:t>by changing</a:t>
            </a:r>
            <a:r>
              <a:rPr lang="en" altLang="ja-JP" dirty="0">
                <a:solidFill>
                  <a:srgbClr val="000000"/>
                </a:solidFill>
                <a:effectLst/>
              </a:rPr>
              <a:t> stellar masses)</a:t>
            </a:r>
            <a:r>
              <a:rPr lang="en" altLang="ja-JP" dirty="0">
                <a:solidFill>
                  <a:srgbClr val="000000"/>
                </a:solidFill>
                <a:effectLst/>
                <a:latin typeface="Hiragino Kaku Gothic ProN" panose="020B0300000000000000" pitchFamily="34" charset="-128"/>
                <a:ea typeface="Hiragino Kaku Gothic ProN" panose="020B0300000000000000" pitchFamily="34" charset="-128"/>
              </a:rPr>
              <a:t>.</a:t>
            </a:r>
            <a:endParaRPr kumimoji="1" lang="ja-JP" altLang="en-US"/>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6</a:t>
            </a:fld>
            <a:endParaRPr kumimoji="1" lang="ja-JP" altLang="en-US"/>
          </a:p>
        </p:txBody>
      </p:sp>
    </p:spTree>
    <p:extLst>
      <p:ext uri="{BB962C8B-B14F-4D97-AF65-F5344CB8AC3E}">
        <p14:creationId xmlns:p14="http://schemas.microsoft.com/office/powerpoint/2010/main" val="6616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u="sng" dirty="0"/>
              <a:t>Then, I will explain the methods</a:t>
            </a:r>
            <a:r>
              <a:rPr kumimoji="1" lang="en" altLang="ja-JP" dirty="0"/>
              <a:t>. </a:t>
            </a:r>
          </a:p>
          <a:p>
            <a:r>
              <a:rPr kumimoji="1" lang="en" altLang="ja-JP" u="sng" dirty="0"/>
              <a:t>First, I introduce </a:t>
            </a:r>
            <a:r>
              <a:rPr kumimoji="1" lang="en" altLang="ja-JP" dirty="0"/>
              <a:t>“RAMSES-RT”. This is the cosmological radiation hydrodynamics code, and this includes models of physical processes that are important in the formation of first galaxies. This code uses adaptive mesh refinement technique </a:t>
            </a:r>
            <a:r>
              <a:rPr kumimoji="1" lang="en" altLang="ja-JP" u="sng" dirty="0"/>
              <a:t>like in this figure</a:t>
            </a:r>
            <a:r>
              <a:rPr kumimoji="1" lang="en" altLang="ja-JP" dirty="0"/>
              <a:t>. We use the </a:t>
            </a:r>
            <a:r>
              <a:rPr lang="en" altLang="ja-JP" dirty="0"/>
              <a:t>extended version of the </a:t>
            </a:r>
            <a:r>
              <a:rPr kumimoji="1" lang="en" altLang="ja-JP" dirty="0"/>
              <a:t>code developed for first galaxy simulations. </a:t>
            </a:r>
          </a:p>
          <a:p>
            <a:r>
              <a:rPr kumimoji="1" lang="en" altLang="ja-JP" dirty="0"/>
              <a:t>And, "MUSIC" is used to generate the cosmological initial conditions. </a:t>
            </a:r>
            <a:r>
              <a:rPr kumimoji="1" lang="en" altLang="ja-JP" u="sng" dirty="0"/>
              <a:t>This allows the simulation to start from initial conditions that </a:t>
            </a:r>
            <a:r>
              <a:rPr kumimoji="1" lang="en" altLang="ja-JP" dirty="0"/>
              <a:t>reproduce the initial distribution of the universe.</a:t>
            </a:r>
            <a:endParaRPr kumimoji="1" lang="ja-JP" altLang="en-US"/>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7</a:t>
            </a:fld>
            <a:endParaRPr kumimoji="1" lang="ja-JP" altLang="en-US"/>
          </a:p>
        </p:txBody>
      </p:sp>
    </p:spTree>
    <p:extLst>
      <p:ext uri="{BB962C8B-B14F-4D97-AF65-F5344CB8AC3E}">
        <p14:creationId xmlns:p14="http://schemas.microsoft.com/office/powerpoint/2010/main" val="226422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2800" u="sng" dirty="0"/>
              <a:t>I will talk about flow of the simulations</a:t>
            </a:r>
            <a:r>
              <a:rPr lang="en" altLang="ja-JP"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2800" u="sng" dirty="0"/>
              <a:t>First</a:t>
            </a:r>
            <a:r>
              <a:rPr lang="en" altLang="ja-JP" sz="2800" dirty="0"/>
              <a:t>, a halo is created in a cosmological simulation from the initial distribution of the universe. </a:t>
            </a:r>
            <a:r>
              <a:rPr lang="en" altLang="ja-JP" sz="2800" u="sng" dirty="0"/>
              <a:t>Then, the first star is </a:t>
            </a:r>
            <a:r>
              <a:rPr lang="en" altLang="ja-JP" sz="2800" dirty="0"/>
              <a:t>placed at the center of the halo. Four models with different masses of the first star </a:t>
            </a:r>
            <a:r>
              <a:rPr lang="en" altLang="ja-JP" sz="2800" u="sng" dirty="0"/>
              <a:t>are prepared</a:t>
            </a:r>
            <a:r>
              <a:rPr lang="en" altLang="ja-JP" sz="2800" dirty="0"/>
              <a:t>. </a:t>
            </a:r>
            <a:r>
              <a:rPr lang="en" altLang="ja-JP" sz="2800" u="sng" dirty="0"/>
              <a:t>The properties of each simulation are given in Table 1</a:t>
            </a:r>
            <a:r>
              <a:rPr lang="en" altLang="ja-JP"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2800" dirty="0"/>
              <a:t>Then, the star emits ionizing photons until the end of its lifetime.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2800" dirty="0"/>
              <a:t>At the end of the lifetime, a supernova explosion occurs and metal is ejected. </a:t>
            </a:r>
            <a:r>
              <a:rPr lang="en-US" altLang="ja-JP" sz="1800" u="sng" dirty="0">
                <a:effectLst/>
                <a:latin typeface="游明朝" panose="02020400000000000000" pitchFamily="18" charset="-128"/>
                <a:cs typeface="Times New Roman" panose="02020603050405020304" pitchFamily="18" charset="0"/>
              </a:rPr>
              <a:t>The photon emission rate and supernova explosion energy are set according to the stellar mass</a:t>
            </a:r>
            <a:r>
              <a:rPr lang="en-US" altLang="ja-JP" sz="1800" dirty="0">
                <a:effectLst/>
                <a:latin typeface="游明朝" panose="02020400000000000000" pitchFamily="18" charset="-128"/>
                <a:cs typeface="Times New Roman" panose="02020603050405020304" pitchFamily="18" charset="0"/>
              </a:rPr>
              <a:t>. </a:t>
            </a:r>
            <a:endParaRPr kumimoji="1" lang="ja-JP" altLang="en-US"/>
          </a:p>
        </p:txBody>
      </p:sp>
      <p:sp>
        <p:nvSpPr>
          <p:cNvPr id="4" name="スライド番号プレースホルダー 3"/>
          <p:cNvSpPr>
            <a:spLocks noGrp="1"/>
          </p:cNvSpPr>
          <p:nvPr>
            <p:ph type="sldNum" sz="quarter" idx="5"/>
          </p:nvPr>
        </p:nvSpPr>
        <p:spPr/>
        <p:txBody>
          <a:bodyPr/>
          <a:lstStyle/>
          <a:p>
            <a:fld id="{CA47EF8E-5E68-1649-8038-CA296E8823DE}" type="slidenum">
              <a:rPr kumimoji="1" lang="ja-JP" altLang="en-US" smtClean="0"/>
              <a:t>8</a:t>
            </a:fld>
            <a:endParaRPr kumimoji="1" lang="ja-JP" altLang="en-US"/>
          </a:p>
        </p:txBody>
      </p:sp>
    </p:spTree>
    <p:extLst>
      <p:ext uri="{BB962C8B-B14F-4D97-AF65-F5344CB8AC3E}">
        <p14:creationId xmlns:p14="http://schemas.microsoft.com/office/powerpoint/2010/main" val="102093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9C373-ED4D-42A1-36EF-BA9482C784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57D8EF-E2B2-D69E-2346-4DB75F3556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E41964-8868-5593-C614-7BFE361F5D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2800" u="sng" dirty="0"/>
              <a:t>I will talk about flow of the simulations</a:t>
            </a:r>
            <a:r>
              <a:rPr lang="en" altLang="ja-JP"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2800" u="sng" dirty="0"/>
              <a:t>First</a:t>
            </a:r>
            <a:r>
              <a:rPr lang="en" altLang="ja-JP" sz="2800" dirty="0"/>
              <a:t>, a halo is created in a cosmological simulation from the initial distribution of the universe. </a:t>
            </a:r>
            <a:r>
              <a:rPr lang="en" altLang="ja-JP" sz="2800" u="sng" dirty="0"/>
              <a:t>Then, the first star is </a:t>
            </a:r>
            <a:r>
              <a:rPr lang="en" altLang="ja-JP" sz="2800" dirty="0"/>
              <a:t>placed at the center of the halo. Four models with different masses of the first star </a:t>
            </a:r>
            <a:r>
              <a:rPr lang="en" altLang="ja-JP" sz="2800" u="sng" dirty="0"/>
              <a:t>are prepared</a:t>
            </a:r>
            <a:r>
              <a:rPr lang="en" altLang="ja-JP" sz="2800" dirty="0"/>
              <a:t>. </a:t>
            </a:r>
            <a:r>
              <a:rPr lang="en" altLang="ja-JP" sz="2800" u="sng" dirty="0"/>
              <a:t>The properties of each simulation are given in Table 1</a:t>
            </a:r>
            <a:r>
              <a:rPr lang="en" altLang="ja-JP"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2800" dirty="0"/>
              <a:t>Then, the star emits ionizing photons until the end of its lifetime.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2800" dirty="0"/>
              <a:t>At the end of the lifetime, a supernova explosion occurs and metal is ejected. </a:t>
            </a:r>
            <a:r>
              <a:rPr lang="en-US" altLang="ja-JP" sz="1800" u="sng" dirty="0">
                <a:effectLst/>
                <a:latin typeface="游明朝" panose="02020400000000000000" pitchFamily="18" charset="-128"/>
                <a:cs typeface="Times New Roman" panose="02020603050405020304" pitchFamily="18" charset="0"/>
              </a:rPr>
              <a:t>The photon emission rate and supernova explosion energy are set according to the stellar mass</a:t>
            </a:r>
            <a:r>
              <a:rPr lang="en-US" altLang="ja-JP" sz="1800" dirty="0">
                <a:effectLst/>
                <a:latin typeface="游明朝" panose="02020400000000000000" pitchFamily="18" charset="-128"/>
                <a:cs typeface="Times New Roman" panose="02020603050405020304" pitchFamily="18" charset="0"/>
              </a:rPr>
              <a:t>. </a:t>
            </a:r>
            <a:endParaRPr kumimoji="1" lang="ja-JP" altLang="en-US"/>
          </a:p>
        </p:txBody>
      </p:sp>
      <p:sp>
        <p:nvSpPr>
          <p:cNvPr id="4" name="スライド番号プレースホルダー 3">
            <a:extLst>
              <a:ext uri="{FF2B5EF4-FFF2-40B4-BE49-F238E27FC236}">
                <a16:creationId xmlns:a16="http://schemas.microsoft.com/office/drawing/2014/main" id="{CAE66DA6-EDE7-06F3-1306-E8912DA4BF49}"/>
              </a:ext>
            </a:extLst>
          </p:cNvPr>
          <p:cNvSpPr>
            <a:spLocks noGrp="1"/>
          </p:cNvSpPr>
          <p:nvPr>
            <p:ph type="sldNum" sz="quarter" idx="5"/>
          </p:nvPr>
        </p:nvSpPr>
        <p:spPr/>
        <p:txBody>
          <a:bodyPr/>
          <a:lstStyle/>
          <a:p>
            <a:fld id="{CA47EF8E-5E68-1649-8038-CA296E8823DE}" type="slidenum">
              <a:rPr kumimoji="1" lang="ja-JP" altLang="en-US" smtClean="0"/>
              <a:t>9</a:t>
            </a:fld>
            <a:endParaRPr kumimoji="1" lang="ja-JP" altLang="en-US"/>
          </a:p>
        </p:txBody>
      </p:sp>
    </p:spTree>
    <p:extLst>
      <p:ext uri="{BB962C8B-B14F-4D97-AF65-F5344CB8AC3E}">
        <p14:creationId xmlns:p14="http://schemas.microsoft.com/office/powerpoint/2010/main" val="406281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73F0D-15A1-DEF5-AFC2-0D1AB26B9C0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1788ABF-0903-E845-AE0E-81DA43E10439}"/>
              </a:ext>
            </a:extLst>
          </p:cNvPr>
          <p:cNvSpPr>
            <a:spLocks noGrp="1"/>
          </p:cNvSpPr>
          <p:nvPr>
            <p:ph type="subTitle" idx="1"/>
          </p:nvPr>
        </p:nvSpPr>
        <p:spPr>
          <a:xfrm>
            <a:off x="1524000" y="3602038"/>
            <a:ext cx="9144000" cy="1655762"/>
          </a:xfrm>
        </p:spPr>
        <p:txBody>
          <a:bodyPr>
            <a:normAutofit/>
          </a:bodyPr>
          <a:lstStyle>
            <a:lvl1pPr marL="0" indent="0" algn="ctr">
              <a:buNone/>
              <a:defRPr sz="1800" b="1" i="0">
                <a:latin typeface="Hiragino Kaku Gothic ProN W6" panose="020B0300000000000000" pitchFamily="34" charset="-128"/>
                <a:ea typeface="Hiragino Kaku Gothic ProN W6" panose="020B03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888AE93-7611-4D62-D4A1-1EFD5E689755}"/>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5" name="フッター プレースホルダー 4">
            <a:extLst>
              <a:ext uri="{FF2B5EF4-FFF2-40B4-BE49-F238E27FC236}">
                <a16:creationId xmlns:a16="http://schemas.microsoft.com/office/drawing/2014/main" id="{821D6D58-7506-BB1F-2458-E8201A7409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C7CC9D-5F92-6F82-78CB-C837DB2C9E26}"/>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123178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6BBBB4-8AE3-1FE2-39FE-6837FA7E81F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F49FFC-4D53-1477-037A-31164B25C59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353047-4833-0AFE-19D1-7AABE5609EA9}"/>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5" name="フッター プレースホルダー 4">
            <a:extLst>
              <a:ext uri="{FF2B5EF4-FFF2-40B4-BE49-F238E27FC236}">
                <a16:creationId xmlns:a16="http://schemas.microsoft.com/office/drawing/2014/main" id="{A2472500-A7AE-9805-201D-A2F90F5C78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1FFF77-2CF5-BD5F-29EF-560E9377DB0F}"/>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226959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B407B44-4AA6-B77D-4C99-BC9F55EA80A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29B684-E1D7-43D2-EC78-1BB5F3CB8A1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A60822-A6F9-130C-E2E3-B2679A8830C4}"/>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5" name="フッター プレースホルダー 4">
            <a:extLst>
              <a:ext uri="{FF2B5EF4-FFF2-40B4-BE49-F238E27FC236}">
                <a16:creationId xmlns:a16="http://schemas.microsoft.com/office/drawing/2014/main" id="{A41CEB37-65C5-1173-9DF7-E815789DAE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D6368-4825-068D-0F98-FE52AE66A761}"/>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174316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09625D-0807-6DEF-220E-8925C6AC98A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E0D8EF-C6B7-0126-87AE-DC75F07975CF}"/>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9667DA5-4030-FE11-1316-DE4BC7BA860F}"/>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5" name="フッター プレースホルダー 4">
            <a:extLst>
              <a:ext uri="{FF2B5EF4-FFF2-40B4-BE49-F238E27FC236}">
                <a16:creationId xmlns:a16="http://schemas.microsoft.com/office/drawing/2014/main" id="{7F9DF15A-08B5-BCAC-6B80-5C35077563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D1E55F-8329-8F68-289B-091399EA5EC5}"/>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373893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E6AD1E-563F-000E-0249-C5E048F167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73BD3D-DEEA-6BA9-2432-AEBF928F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DC53962-653A-7221-C4CB-9EA23B018FFB}"/>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5" name="フッター プレースホルダー 4">
            <a:extLst>
              <a:ext uri="{FF2B5EF4-FFF2-40B4-BE49-F238E27FC236}">
                <a16:creationId xmlns:a16="http://schemas.microsoft.com/office/drawing/2014/main" id="{CAC4239C-5C89-E6C8-D1C3-404B648A77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56438C-43D7-6464-1DB6-7216BCE6F683}"/>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241524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A0D8A8-E5AA-47A4-64D8-4DDC6697E4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43A772-6120-3D9F-1203-276978B4B68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F689AE0-8ECC-3B1E-E1FC-12BA741FA46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89A00F7-C3A0-D83F-A04E-D96E175C7614}"/>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6" name="フッター プレースホルダー 5">
            <a:extLst>
              <a:ext uri="{FF2B5EF4-FFF2-40B4-BE49-F238E27FC236}">
                <a16:creationId xmlns:a16="http://schemas.microsoft.com/office/drawing/2014/main" id="{05215B27-1F18-4AF9-4EA8-B440C7A5F4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E8A46E-6C12-D3E0-2A61-1D39EB120ED1}"/>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109812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00E5F-9839-116B-089F-2FB8A4DC92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710937-1C87-85AB-5CEB-18A08B59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A7B8D4D-5353-3CF6-440D-B49C6776725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6159AED-9D28-D3B1-3FF7-B27156C40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E390183-D115-630D-3217-0E290D89011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9ED5965-4D6D-D236-E0D5-AF18BCA84B96}"/>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8" name="フッター プレースホルダー 7">
            <a:extLst>
              <a:ext uri="{FF2B5EF4-FFF2-40B4-BE49-F238E27FC236}">
                <a16:creationId xmlns:a16="http://schemas.microsoft.com/office/drawing/2014/main" id="{9DFA5130-60DB-B9C2-22C4-72F66418C2B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19E04E4-DDC0-3E1D-3EBA-EE80B52695EB}"/>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130346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DEB1E-233B-7775-1E79-C1831152F5D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4BF677D-6240-B68C-5B2E-DCC09F539FC0}"/>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4" name="フッター プレースホルダー 3">
            <a:extLst>
              <a:ext uri="{FF2B5EF4-FFF2-40B4-BE49-F238E27FC236}">
                <a16:creationId xmlns:a16="http://schemas.microsoft.com/office/drawing/2014/main" id="{949C20FC-50F9-C8A9-3899-027F5146A0F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B692103-B0F8-AF86-EF48-50C98EFD56C1}"/>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164547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D83ABC5-E164-AB69-9294-2157841E98CA}"/>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3" name="フッター プレースホルダー 2">
            <a:extLst>
              <a:ext uri="{FF2B5EF4-FFF2-40B4-BE49-F238E27FC236}">
                <a16:creationId xmlns:a16="http://schemas.microsoft.com/office/drawing/2014/main" id="{EE4FD0A6-185E-2F6C-6B4A-249B93CC7C5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15DFAFC-50B5-4BC6-CD9F-18D55C9A1294}"/>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86696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287CAB-FF78-861E-CB99-73C5DE88089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273897-783C-E727-D30A-C7FB830F5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C3352C6-3CE9-7437-81FC-BD4EB1A2E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3E9A0CC-97D7-990C-67B2-58804CA207CC}"/>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6" name="フッター プレースホルダー 5">
            <a:extLst>
              <a:ext uri="{FF2B5EF4-FFF2-40B4-BE49-F238E27FC236}">
                <a16:creationId xmlns:a16="http://schemas.microsoft.com/office/drawing/2014/main" id="{C9487245-E23B-33E8-5ACC-CBBFC6B600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75A2B61-2B06-673D-731D-6F9A0D30800D}"/>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74206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6150B4-ACE6-68C2-E1EE-349C1DADDCB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5100651-96DB-594E-B6C5-761CAD306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4CE7A19-27CE-B8E9-BA10-477C9DC8C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6F6FD8-A090-A790-F2A0-005138872F6F}"/>
              </a:ext>
            </a:extLst>
          </p:cNvPr>
          <p:cNvSpPr>
            <a:spLocks noGrp="1"/>
          </p:cNvSpPr>
          <p:nvPr>
            <p:ph type="dt" sz="half" idx="10"/>
          </p:nvPr>
        </p:nvSpPr>
        <p:spPr/>
        <p:txBody>
          <a:bodyPr/>
          <a:lstStyle/>
          <a:p>
            <a:fld id="{0B77A77B-B4E3-B84F-860F-4FC96C943AF1}" type="datetimeFigureOut">
              <a:rPr kumimoji="1" lang="ja-JP" altLang="en-US" smtClean="0"/>
              <a:t>2024/11/10</a:t>
            </a:fld>
            <a:endParaRPr kumimoji="1" lang="ja-JP" altLang="en-US"/>
          </a:p>
        </p:txBody>
      </p:sp>
      <p:sp>
        <p:nvSpPr>
          <p:cNvPr id="6" name="フッター プレースホルダー 5">
            <a:extLst>
              <a:ext uri="{FF2B5EF4-FFF2-40B4-BE49-F238E27FC236}">
                <a16:creationId xmlns:a16="http://schemas.microsoft.com/office/drawing/2014/main" id="{CCE5122C-3336-2965-7EF6-D97512E86F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AE705F8-4451-797F-1E43-9BF6302060EF}"/>
              </a:ext>
            </a:extLst>
          </p:cNvPr>
          <p:cNvSpPr>
            <a:spLocks noGrp="1"/>
          </p:cNvSpPr>
          <p:nvPr>
            <p:ph type="sldNum" sz="quarter" idx="12"/>
          </p:nvPr>
        </p:nvSpPr>
        <p:spPr/>
        <p:txBody>
          <a:body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414178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4AC25C8-0F93-4D8A-BA2B-DBB7662B5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465938-290E-8158-F12F-C102BF52A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F167F5D8-2158-E792-72E7-B7886A168D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7A77B-B4E3-B84F-860F-4FC96C943AF1}" type="datetimeFigureOut">
              <a:rPr kumimoji="1" lang="ja-JP" altLang="en-US" smtClean="0"/>
              <a:t>2024/11/10</a:t>
            </a:fld>
            <a:endParaRPr kumimoji="1" lang="ja-JP" altLang="en-US"/>
          </a:p>
        </p:txBody>
      </p:sp>
      <p:sp>
        <p:nvSpPr>
          <p:cNvPr id="5" name="フッター プレースホルダー 4">
            <a:extLst>
              <a:ext uri="{FF2B5EF4-FFF2-40B4-BE49-F238E27FC236}">
                <a16:creationId xmlns:a16="http://schemas.microsoft.com/office/drawing/2014/main" id="{7D276621-07AC-02DB-5AEA-F4304C31F4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E48D265-8603-4158-9580-52BD9EB30B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06CA9-100A-F842-A66A-B930CB66F1F7}" type="slidenum">
              <a:rPr kumimoji="1" lang="ja-JP" altLang="en-US" smtClean="0"/>
              <a:t>‹#›</a:t>
            </a:fld>
            <a:endParaRPr kumimoji="1" lang="ja-JP" altLang="en-US"/>
          </a:p>
        </p:txBody>
      </p:sp>
    </p:spTree>
    <p:extLst>
      <p:ext uri="{BB962C8B-B14F-4D97-AF65-F5344CB8AC3E}">
        <p14:creationId xmlns:p14="http://schemas.microsoft.com/office/powerpoint/2010/main" val="65146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b="1" i="0" kern="1200">
          <a:solidFill>
            <a:schemeClr val="tx1"/>
          </a:solidFill>
          <a:latin typeface="Hiragino Kaku Gothic ProN W6" panose="020B0300000000000000" pitchFamily="34" charset="-128"/>
          <a:ea typeface="Hiragino Kaku Gothic ProN W6" panose="020B03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video" Target="../media/media4.mp4"/><Relationship Id="rId13" Type="http://schemas.openxmlformats.org/officeDocument/2006/relationships/image" Target="../media/image20.png"/><Relationship Id="rId3" Type="http://schemas.microsoft.com/office/2007/relationships/media" Target="../media/media2.mp4"/><Relationship Id="rId7" Type="http://schemas.microsoft.com/office/2007/relationships/media" Target="../media/media4.mp4"/><Relationship Id="rId12"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18.png"/><Relationship Id="rId5" Type="http://schemas.microsoft.com/office/2007/relationships/media" Target="../media/media3.mp4"/><Relationship Id="rId15" Type="http://schemas.openxmlformats.org/officeDocument/2006/relationships/image" Target="../media/image22.png"/><Relationship Id="rId10" Type="http://schemas.openxmlformats.org/officeDocument/2006/relationships/notesSlide" Target="../notesSlides/notesSlide10.xml"/><Relationship Id="rId4" Type="http://schemas.openxmlformats.org/officeDocument/2006/relationships/video" Target="../media/media2.mp4"/><Relationship Id="rId9" Type="http://schemas.openxmlformats.org/officeDocument/2006/relationships/slideLayout" Target="../slideLayouts/slideLayout2.xml"/><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50.png"/><Relationship Id="rId4" Type="http://schemas.openxmlformats.org/officeDocument/2006/relationships/image" Target="../media/image151.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image" Target="../media/image260.png"/><Relationship Id="rId5" Type="http://schemas.openxmlformats.org/officeDocument/2006/relationships/image" Target="../media/image27.emf"/><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video" Target="../media/media6.mp4"/><Relationship Id="rId1" Type="http://schemas.microsoft.com/office/2007/relationships/media" Target="../media/media6.mp4"/><Relationship Id="rId6" Type="http://schemas.openxmlformats.org/officeDocument/2006/relationships/image" Target="../media/image260.png"/><Relationship Id="rId5" Type="http://schemas.openxmlformats.org/officeDocument/2006/relationships/image" Target="../media/image27.emf"/><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24699-03F0-9321-451A-4850B71802A5}"/>
              </a:ext>
            </a:extLst>
          </p:cNvPr>
          <p:cNvSpPr>
            <a:spLocks noGrp="1"/>
          </p:cNvSpPr>
          <p:nvPr>
            <p:ph type="ctrTitle"/>
          </p:nvPr>
        </p:nvSpPr>
        <p:spPr>
          <a:xfrm>
            <a:off x="1408386" y="1122363"/>
            <a:ext cx="9375228" cy="2387600"/>
          </a:xfrm>
        </p:spPr>
        <p:txBody>
          <a:bodyPr>
            <a:noAutofit/>
          </a:bodyPr>
          <a:lstStyle/>
          <a:p>
            <a:pPr>
              <a:lnSpc>
                <a:spcPct val="110000"/>
              </a:lnSpc>
            </a:pPr>
            <a:r>
              <a:rPr lang="ja-JP" altLang="en-US" sz="4000" b="1">
                <a:solidFill>
                  <a:srgbClr val="000000"/>
                </a:solidFill>
                <a:effectLst/>
                <a:latin typeface="Hiragino Kaku Gothic ProN W6" panose="020B0300000000000000" pitchFamily="34" charset="-128"/>
                <a:ea typeface="Hiragino Kaku Gothic ProN W6" panose="020B0300000000000000" pitchFamily="34" charset="-128"/>
              </a:rPr>
              <a:t>宇宙論的シミュレーションにおける</a:t>
            </a:r>
            <a:br>
              <a:rPr lang="en-US" altLang="ja-JP" sz="4000" b="1" dirty="0">
                <a:solidFill>
                  <a:srgbClr val="000000"/>
                </a:solidFill>
                <a:effectLst/>
                <a:latin typeface="Hiragino Kaku Gothic ProN W6" panose="020B0300000000000000" pitchFamily="34" charset="-128"/>
                <a:ea typeface="Hiragino Kaku Gothic ProN W6" panose="020B0300000000000000" pitchFamily="34" charset="-128"/>
              </a:rPr>
            </a:br>
            <a:r>
              <a:rPr lang="ja-JP" altLang="en-US" sz="4000" b="1">
                <a:solidFill>
                  <a:srgbClr val="000000"/>
                </a:solidFill>
                <a:effectLst/>
                <a:latin typeface="Hiragino Kaku Gothic ProN W6" panose="020B0300000000000000" pitchFamily="34" charset="-128"/>
                <a:ea typeface="Hiragino Kaku Gothic ProN W6" panose="020B0300000000000000" pitchFamily="34" charset="-128"/>
              </a:rPr>
              <a:t>初代星フィードバックの</a:t>
            </a:r>
            <a:br>
              <a:rPr lang="en-US" altLang="ja-JP" sz="4000" b="1" dirty="0">
                <a:solidFill>
                  <a:srgbClr val="000000"/>
                </a:solidFill>
                <a:effectLst/>
                <a:latin typeface="Hiragino Kaku Gothic ProN W6" panose="020B0300000000000000" pitchFamily="34" charset="-128"/>
                <a:ea typeface="Hiragino Kaku Gothic ProN W6" panose="020B0300000000000000" pitchFamily="34" charset="-128"/>
              </a:rPr>
            </a:br>
            <a:r>
              <a:rPr lang="ja-JP" altLang="en-US" sz="4000" b="1">
                <a:solidFill>
                  <a:srgbClr val="000000"/>
                </a:solidFill>
                <a:effectLst/>
                <a:latin typeface="Hiragino Kaku Gothic ProN W6" panose="020B0300000000000000" pitchFamily="34" charset="-128"/>
                <a:ea typeface="Hiragino Kaku Gothic ProN W6" panose="020B0300000000000000" pitchFamily="34" charset="-128"/>
              </a:rPr>
              <a:t>初代星質量およびハロー質量依存性</a:t>
            </a:r>
            <a:endParaRPr kumimoji="1" lang="ja-JP" altLang="en-US" sz="4000"/>
          </a:p>
        </p:txBody>
      </p:sp>
      <p:sp>
        <p:nvSpPr>
          <p:cNvPr id="3" name="字幕 2">
            <a:extLst>
              <a:ext uri="{FF2B5EF4-FFF2-40B4-BE49-F238E27FC236}">
                <a16:creationId xmlns:a16="http://schemas.microsoft.com/office/drawing/2014/main" id="{231FA829-4FBA-C211-E8DE-38A9217D3B1B}"/>
              </a:ext>
            </a:extLst>
          </p:cNvPr>
          <p:cNvSpPr>
            <a:spLocks noGrp="1"/>
          </p:cNvSpPr>
          <p:nvPr>
            <p:ph type="subTitle" idx="1"/>
          </p:nvPr>
        </p:nvSpPr>
        <p:spPr>
          <a:xfrm>
            <a:off x="1524000" y="3602038"/>
            <a:ext cx="9144000" cy="1957934"/>
          </a:xfrm>
        </p:spPr>
        <p:txBody>
          <a:bodyPr/>
          <a:lstStyle/>
          <a:p>
            <a:endParaRPr kumimoji="1" lang="en-US" altLang="ja-JP" dirty="0"/>
          </a:p>
          <a:p>
            <a:endParaRPr kumimoji="1" lang="en-US" altLang="ja-JP" dirty="0"/>
          </a:p>
          <a:p>
            <a:endParaRPr kumimoji="1" lang="en-US" altLang="ja-JP" dirty="0"/>
          </a:p>
          <a:p>
            <a:r>
              <a:rPr lang="ja-JP" altLang="en-US" sz="1800" b="1">
                <a:solidFill>
                  <a:srgbClr val="000000"/>
                </a:solidFill>
                <a:effectLst/>
                <a:latin typeface="Hiragino Kaku Gothic ProN W6" panose="020B0300000000000000" pitchFamily="34" charset="-128"/>
                <a:ea typeface="Hiragino Kaku Gothic ProN W6" panose="020B0300000000000000" pitchFamily="34" charset="-128"/>
              </a:rPr>
              <a:t>北海道大学理学院宇宙理学専攻　</a:t>
            </a:r>
            <a:r>
              <a:rPr lang="ja-JP" altLang="en-US">
                <a:solidFill>
                  <a:srgbClr val="000000"/>
                </a:solidFill>
              </a:rPr>
              <a:t>修士</a:t>
            </a:r>
            <a:r>
              <a:rPr lang="en-US" altLang="ja-JP" dirty="0">
                <a:solidFill>
                  <a:srgbClr val="000000"/>
                </a:solidFill>
              </a:rPr>
              <a:t>1</a:t>
            </a:r>
            <a:r>
              <a:rPr lang="ja-JP" altLang="en-US">
                <a:solidFill>
                  <a:srgbClr val="000000"/>
                </a:solidFill>
              </a:rPr>
              <a:t>年</a:t>
            </a:r>
            <a:endParaRPr lang="en-US" altLang="ja-JP" sz="1800" b="1" dirty="0">
              <a:solidFill>
                <a:srgbClr val="000000"/>
              </a:solidFill>
              <a:effectLst/>
              <a:latin typeface="Hiragino Kaku Gothic ProN W6" panose="020B0300000000000000" pitchFamily="34" charset="-128"/>
              <a:ea typeface="Hiragino Kaku Gothic ProN W6" panose="020B0300000000000000" pitchFamily="34" charset="-128"/>
            </a:endParaRPr>
          </a:p>
          <a:p>
            <a:r>
              <a:rPr lang="ja-JP" altLang="en-US">
                <a:solidFill>
                  <a:srgbClr val="000000"/>
                </a:solidFill>
              </a:rPr>
              <a:t>松田</a:t>
            </a:r>
            <a:r>
              <a:rPr lang="en-US" altLang="ja-JP" dirty="0">
                <a:solidFill>
                  <a:srgbClr val="000000"/>
                </a:solidFill>
              </a:rPr>
              <a:t> </a:t>
            </a:r>
            <a:r>
              <a:rPr lang="ja-JP" altLang="en-US">
                <a:solidFill>
                  <a:srgbClr val="000000"/>
                </a:solidFill>
              </a:rPr>
              <a:t>凌</a:t>
            </a:r>
            <a:endParaRPr lang="en" altLang="ja-JP" sz="1800" b="1" dirty="0">
              <a:solidFill>
                <a:srgbClr val="000000"/>
              </a:solidFill>
              <a:effectLst/>
              <a:latin typeface="Hiragino Kaku Gothic ProN W6" panose="020B0300000000000000" pitchFamily="34" charset="-128"/>
              <a:ea typeface="Hiragino Kaku Gothic ProN W6" panose="020B0300000000000000" pitchFamily="34" charset="-128"/>
            </a:endParaRPr>
          </a:p>
          <a:p>
            <a:endParaRPr kumimoji="1" lang="ja-JP" altLang="en-US"/>
          </a:p>
        </p:txBody>
      </p:sp>
    </p:spTree>
    <p:extLst>
      <p:ext uri="{BB962C8B-B14F-4D97-AF65-F5344CB8AC3E}">
        <p14:creationId xmlns:p14="http://schemas.microsoft.com/office/powerpoint/2010/main" val="167419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676704-170A-8EEC-AA2C-B7185F12326A}"/>
              </a:ext>
            </a:extLst>
          </p:cNvPr>
          <p:cNvSpPr>
            <a:spLocks noGrp="1"/>
          </p:cNvSpPr>
          <p:nvPr>
            <p:ph type="title"/>
          </p:nvPr>
        </p:nvSpPr>
        <p:spPr/>
        <p:txBody>
          <a:bodyPr/>
          <a:lstStyle/>
          <a:p>
            <a:r>
              <a:rPr kumimoji="1" lang="en-US" altLang="ja-JP" dirty="0"/>
              <a:t>Results</a:t>
            </a:r>
            <a:br>
              <a:rPr kumimoji="1" lang="en-US" altLang="ja-JP" dirty="0"/>
            </a:br>
            <a:r>
              <a:rPr kumimoji="1" lang="en-US" altLang="ja-JP" sz="2800" dirty="0"/>
              <a:t>- 2D </a:t>
            </a:r>
            <a:r>
              <a:rPr kumimoji="1" lang="ja-JP" altLang="en-US" sz="2800"/>
              <a:t>ムービー</a:t>
            </a:r>
            <a:r>
              <a:rPr kumimoji="1" lang="en-US" altLang="ja-JP" sz="2800" dirty="0"/>
              <a:t> -</a:t>
            </a:r>
            <a:endParaRPr kumimoji="1" lang="ja-JP" altLang="en-US" sz="2800"/>
          </a:p>
        </p:txBody>
      </p:sp>
      <p:pic>
        <p:nvPicPr>
          <p:cNvPr id="7" name="idp1_nH_xy_5kpc_frame2.mp4">
            <a:hlinkClick r:id="" action="ppaction://media"/>
            <a:extLst>
              <a:ext uri="{FF2B5EF4-FFF2-40B4-BE49-F238E27FC236}">
                <a16:creationId xmlns:a16="http://schemas.microsoft.com/office/drawing/2014/main" id="{1A5726EB-4F9F-C1D6-261F-DD50384082B8}"/>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11"/>
          <a:srcRect l="20665" t="21087" r="14974" b="14557"/>
          <a:stretch/>
        </p:blipFill>
        <p:spPr>
          <a:xfrm>
            <a:off x="3990322" y="477892"/>
            <a:ext cx="3756997" cy="3005598"/>
          </a:xfrm>
        </p:spPr>
      </p:pic>
      <p:pic>
        <p:nvPicPr>
          <p:cNvPr id="8" name="idp1_nH_xy_0.5kpc_frame2.mp4">
            <a:hlinkClick r:id="" action="ppaction://media"/>
            <a:extLst>
              <a:ext uri="{FF2B5EF4-FFF2-40B4-BE49-F238E27FC236}">
                <a16:creationId xmlns:a16="http://schemas.microsoft.com/office/drawing/2014/main" id="{5D717BCF-F519-A9D2-A69E-78F786E75391}"/>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12"/>
          <a:srcRect l="20722" t="21041" r="14778" b="14584"/>
          <a:stretch/>
        </p:blipFill>
        <p:spPr>
          <a:xfrm>
            <a:off x="3990321" y="3756819"/>
            <a:ext cx="3756997" cy="2999772"/>
          </a:xfrm>
          <a:prstGeom prst="rect">
            <a:avLst/>
          </a:prstGeom>
        </p:spPr>
      </p:pic>
      <p:pic>
        <p:nvPicPr>
          <p:cNvPr id="17" name="idp1_T_xy_5kpc_frame2.mp4">
            <a:hlinkClick r:id="" action="ppaction://media"/>
            <a:extLst>
              <a:ext uri="{FF2B5EF4-FFF2-40B4-BE49-F238E27FC236}">
                <a16:creationId xmlns:a16="http://schemas.microsoft.com/office/drawing/2014/main" id="{39778DE7-F26C-5350-3611-2CF39DDA9985}"/>
              </a:ext>
            </a:extLst>
          </p:cNvPr>
          <p:cNvPicPr>
            <a:picLocks noChangeAspect="1"/>
          </p:cNvPicPr>
          <p:nvPr>
            <a:videoFile r:link="rId6"/>
            <p:extLst>
              <p:ext uri="{DAA4B4D4-6D71-4841-9C94-3DE7FCFB9230}">
                <p14:media xmlns:p14="http://schemas.microsoft.com/office/powerpoint/2010/main" r:embed="rId5"/>
              </p:ext>
            </p:extLst>
          </p:nvPr>
        </p:nvPicPr>
        <p:blipFill rotWithShape="1">
          <a:blip r:embed="rId13"/>
          <a:srcRect l="21056" t="21041" r="17111" b="14584"/>
          <a:stretch/>
        </p:blipFill>
        <p:spPr>
          <a:xfrm>
            <a:off x="8201679" y="477892"/>
            <a:ext cx="3608663" cy="3005598"/>
          </a:xfrm>
          <a:prstGeom prst="rect">
            <a:avLst/>
          </a:prstGeom>
        </p:spPr>
      </p:pic>
      <p:pic>
        <p:nvPicPr>
          <p:cNvPr id="18" name="idp1_T_xy_0.5kpc_frame2.mp4">
            <a:hlinkClick r:id="" action="ppaction://media"/>
            <a:extLst>
              <a:ext uri="{FF2B5EF4-FFF2-40B4-BE49-F238E27FC236}">
                <a16:creationId xmlns:a16="http://schemas.microsoft.com/office/drawing/2014/main" id="{AE38E351-765A-4190-89D4-06D9EF7F2B82}"/>
              </a:ext>
            </a:extLst>
          </p:cNvPr>
          <p:cNvPicPr>
            <a:picLocks noChangeAspect="1"/>
          </p:cNvPicPr>
          <p:nvPr>
            <a:videoFile r:link="rId8"/>
            <p:extLst>
              <p:ext uri="{DAA4B4D4-6D71-4841-9C94-3DE7FCFB9230}">
                <p14:media xmlns:p14="http://schemas.microsoft.com/office/powerpoint/2010/main" r:embed="rId7"/>
              </p:ext>
            </p:extLst>
          </p:nvPr>
        </p:nvPicPr>
        <p:blipFill rotWithShape="1">
          <a:blip r:embed="rId14"/>
          <a:srcRect l="20722" t="21250" r="16944" b="14584"/>
          <a:stretch/>
        </p:blipFill>
        <p:spPr>
          <a:xfrm>
            <a:off x="8201679" y="3784751"/>
            <a:ext cx="3608663" cy="2971840"/>
          </a:xfrm>
          <a:prstGeom prst="rect">
            <a:avLst/>
          </a:prstGeom>
        </p:spPr>
      </p:pic>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384B0994-12D0-BE3A-6CF1-BD514BECF898}"/>
                  </a:ext>
                </a:extLst>
              </p:cNvPr>
              <p:cNvSpPr txBox="1"/>
              <p:nvPr/>
            </p:nvSpPr>
            <p:spPr>
              <a:xfrm>
                <a:off x="838200" y="1872270"/>
                <a:ext cx="3134486" cy="4219297"/>
              </a:xfrm>
              <a:prstGeom prst="rect">
                <a:avLst/>
              </a:prstGeom>
              <a:noFill/>
            </p:spPr>
            <p:txBody>
              <a:bodyPr wrap="square" rtlCol="0">
                <a:spAutoFit/>
              </a:bodyPr>
              <a:lstStyle/>
              <a:p>
                <a:pPr>
                  <a:lnSpc>
                    <a:spcPct val="150000"/>
                  </a:lnSpc>
                </a:pPr>
                <a:r>
                  <a:rPr lang="en" altLang="ja-JP" dirty="0">
                    <a:latin typeface="Hiragino Kaku Gothic ProN W3" panose="020B0300000000000000" pitchFamily="34" charset="-128"/>
                    <a:ea typeface="Hiragino Kaku Gothic ProN W3" panose="020B0300000000000000" pitchFamily="34" charset="-128"/>
                  </a:rPr>
                  <a:t>halo0</a:t>
                </a:r>
                <a:r>
                  <a:rPr lang="ja-JP" altLang="en-US">
                    <a:latin typeface="Hiragino Kaku Gothic ProN W3" panose="020B0300000000000000" pitchFamily="34" charset="-128"/>
                    <a:ea typeface="Hiragino Kaku Gothic ProN W3" panose="020B0300000000000000" pitchFamily="34" charset="-128"/>
                  </a:rPr>
                  <a:t>の</a:t>
                </a:r>
                <a:r>
                  <a:rPr lang="ja-JP" altLang="en-US">
                    <a:ea typeface="Hiragino Kaku Gothic ProN W3" panose="020B0300000000000000" pitchFamily="34" charset="-128"/>
                  </a:rPr>
                  <a:t>初代星質量</a:t>
                </a:r>
                <a14:m>
                  <m:oMath xmlns:m="http://schemas.openxmlformats.org/officeDocument/2006/math">
                    <m:r>
                      <a:rPr lang="en-US" altLang="ja-JP" b="0" i="1" smtClean="0">
                        <a:latin typeface="Cambria Math" panose="02040503050406030204" pitchFamily="18" charset="0"/>
                      </a:rPr>
                      <m:t>40 </m:t>
                    </m:r>
                    <m:sSub>
                      <m:sSubPr>
                        <m:ctrlPr>
                          <a:rPr lang="en-US" altLang="ja-JP" i="1">
                            <a:latin typeface="Cambria Math" panose="02040503050406030204" pitchFamily="18" charset="0"/>
                          </a:rPr>
                        </m:ctrlPr>
                      </m:sSubPr>
                      <m:e>
                        <m:r>
                          <m:rPr>
                            <m:sty m:val="p"/>
                          </m:rPr>
                          <a:rPr lang="en-US" altLang="ja-JP">
                            <a:latin typeface="Cambria Math" panose="02040503050406030204" pitchFamily="18" charset="0"/>
                          </a:rPr>
                          <m:t>M</m:t>
                        </m:r>
                      </m:e>
                      <m:sub>
                        <m:r>
                          <a:rPr lang="en-US" altLang="ja-JP">
                            <a:latin typeface="Cambria Math" panose="02040503050406030204" pitchFamily="18" charset="0"/>
                            <a:ea typeface="Cambria Math" panose="02040503050406030204" pitchFamily="18" charset="0"/>
                          </a:rPr>
                          <m:t>⊙</m:t>
                        </m:r>
                      </m:sub>
                    </m:sSub>
                  </m:oMath>
                </a14:m>
                <a:r>
                  <a:rPr kumimoji="1" lang="ja-JP" altLang="en-US" b="0">
                    <a:ea typeface="Hiragino Kaku Gothic ProN W3" panose="020B0300000000000000" pitchFamily="34" charset="-128"/>
                  </a:rPr>
                  <a:t>の</a:t>
                </a:r>
                <a:br>
                  <a:rPr kumimoji="1" lang="en-US" altLang="ja-JP" b="0" dirty="0">
                    <a:ea typeface="Hiragino Kaku Gothic ProN W3" panose="020B0300000000000000" pitchFamily="34" charset="-128"/>
                  </a:rPr>
                </a:br>
                <a:r>
                  <a:rPr kumimoji="1" lang="ja-JP" altLang="en-US" b="0">
                    <a:ea typeface="Hiragino Kaku Gothic ProN W3" panose="020B0300000000000000" pitchFamily="34" charset="-128"/>
                  </a:rPr>
                  <a:t>シミュレーション</a:t>
                </a:r>
                <a:r>
                  <a:rPr lang="ja-JP" altLang="en-US">
                    <a:ea typeface="Hiragino Kaku Gothic ProN W3" panose="020B0300000000000000" pitchFamily="34" charset="-128"/>
                  </a:rPr>
                  <a:t>における</a:t>
                </a:r>
                <a:br>
                  <a:rPr kumimoji="1" lang="en-US" altLang="ja-JP" b="0" dirty="0">
                    <a:ea typeface="Hiragino Kaku Gothic ProN W3" panose="020B0300000000000000" pitchFamily="34" charset="-128"/>
                  </a:rPr>
                </a:br>
                <a14:m>
                  <m:oMath xmlns:m="http://schemas.openxmlformats.org/officeDocument/2006/math">
                    <m:r>
                      <a:rPr kumimoji="1" lang="en-US" altLang="ja-JP" b="0" i="0" smtClean="0">
                        <a:latin typeface="Cambria Math" panose="02040503050406030204" pitchFamily="18" charset="0"/>
                        <a:ea typeface="Hiragino Kaku Gothic ProN W3" panose="020B0300000000000000" pitchFamily="34" charset="-128"/>
                      </a:rPr>
                      <m:t> </m:t>
                    </m:r>
                    <m:sSub>
                      <m:sSubPr>
                        <m:ctrlPr>
                          <a:rPr kumimoji="1" lang="en-US" altLang="ja-JP" b="0" i="1" smtClean="0">
                            <a:latin typeface="Cambria Math" panose="02040503050406030204" pitchFamily="18" charset="0"/>
                            <a:ea typeface="Hiragino Kaku Gothic ProN W3" panose="020B0300000000000000" pitchFamily="34" charset="-128"/>
                          </a:rPr>
                        </m:ctrlPr>
                      </m:sSubPr>
                      <m:e>
                        <m:r>
                          <a:rPr kumimoji="1" lang="en-US" altLang="ja-JP" b="0" i="1" smtClean="0">
                            <a:latin typeface="Cambria Math" panose="02040503050406030204" pitchFamily="18" charset="0"/>
                            <a:ea typeface="Hiragino Kaku Gothic ProN W3" panose="020B0300000000000000" pitchFamily="34" charset="-128"/>
                          </a:rPr>
                          <m:t>𝑛</m:t>
                        </m:r>
                      </m:e>
                      <m:sub>
                        <m:r>
                          <m:rPr>
                            <m:sty m:val="p"/>
                          </m:rPr>
                          <a:rPr kumimoji="1" lang="en-US" altLang="ja-JP" b="0" i="0" smtClean="0">
                            <a:latin typeface="Cambria Math" panose="02040503050406030204" pitchFamily="18" charset="0"/>
                            <a:ea typeface="Hiragino Kaku Gothic ProN W3" panose="020B0300000000000000" pitchFamily="34" charset="-128"/>
                          </a:rPr>
                          <m:t>H</m:t>
                        </m:r>
                      </m:sub>
                    </m:sSub>
                  </m:oMath>
                </a14:m>
                <a:r>
                  <a:rPr kumimoji="1" lang="en-US" altLang="ja-JP" dirty="0">
                    <a:latin typeface="Hiragino Kaku Gothic ProN W3" panose="020B0300000000000000" pitchFamily="34" charset="-128"/>
                    <a:ea typeface="Hiragino Kaku Gothic ProN W3" panose="020B0300000000000000" pitchFamily="34" charset="-128"/>
                  </a:rPr>
                  <a:t> </a:t>
                </a:r>
                <a:r>
                  <a:rPr lang="ja-JP" altLang="en-US" dirty="0">
                    <a:latin typeface="Hiragino Kaku Gothic ProN W3" panose="020B0300000000000000" pitchFamily="34" charset="-128"/>
                    <a:ea typeface="Hiragino Kaku Gothic ProN W3" panose="020B0300000000000000" pitchFamily="34" charset="-128"/>
                  </a:rPr>
                  <a:t>と</a:t>
                </a:r>
                <a:r>
                  <a:rPr kumimoji="1" lang="en-US" altLang="ja-JP" dirty="0">
                    <a:latin typeface="Hiragino Kaku Gothic ProN W3" panose="020B0300000000000000" pitchFamily="34" charset="-128"/>
                    <a:ea typeface="Hiragino Kaku Gothic ProN W3" panose="020B0300000000000000" pitchFamily="34" charset="-128"/>
                  </a:rPr>
                  <a:t> </a:t>
                </a:r>
                <a14:m>
                  <m:oMath xmlns:m="http://schemas.openxmlformats.org/officeDocument/2006/math">
                    <m:r>
                      <a:rPr kumimoji="1" lang="en-US" altLang="ja-JP" b="0" i="1" smtClean="0">
                        <a:latin typeface="Cambria Math" panose="02040503050406030204" pitchFamily="18" charset="0"/>
                        <a:ea typeface="Hiragino Kaku Gothic ProN W3" panose="020B0300000000000000" pitchFamily="34" charset="-128"/>
                      </a:rPr>
                      <m:t>𝑇</m:t>
                    </m:r>
                  </m:oMath>
                </a14:m>
                <a:endParaRPr lang="en-US" altLang="ja-JP" dirty="0">
                  <a:latin typeface="Hiragino Kaku Gothic ProN W3" panose="020B0300000000000000" pitchFamily="34" charset="-128"/>
                  <a:ea typeface="Hiragino Kaku Gothic ProN W3" panose="020B0300000000000000" pitchFamily="34" charset="-128"/>
                </a:endParaRPr>
              </a:p>
              <a:p>
                <a:pPr>
                  <a:lnSpc>
                    <a:spcPct val="150000"/>
                  </a:lnSpc>
                </a:pPr>
                <a:endParaRPr lang="en-US" altLang="ja-JP" dirty="0">
                  <a:latin typeface="Hiragino Kaku Gothic ProN W3" panose="020B0300000000000000" pitchFamily="34" charset="-128"/>
                  <a:ea typeface="Hiragino Kaku Gothic ProN W3" panose="020B0300000000000000" pitchFamily="34" charset="-128"/>
                </a:endParaRPr>
              </a:p>
              <a:p>
                <a:pPr>
                  <a:lnSpc>
                    <a:spcPct val="150000"/>
                  </a:lnSpc>
                </a:pPr>
                <a:r>
                  <a:rPr lang="ja-JP" altLang="en-US">
                    <a:latin typeface="Hiragino Kaku Gothic ProN W3" panose="020B0300000000000000" pitchFamily="34" charset="-128"/>
                    <a:ea typeface="Hiragino Kaku Gothic ProN W3" panose="020B0300000000000000" pitchFamily="34" charset="-128"/>
                  </a:rPr>
                  <a:t>電離バブル</a:t>
                </a:r>
                <a:endParaRPr kumimoji="1" lang="en-US" altLang="ja-JP" dirty="0">
                  <a:latin typeface="Hiragino Kaku Gothic ProN W3" panose="020B0300000000000000" pitchFamily="34" charset="-128"/>
                  <a:ea typeface="Hiragino Kaku Gothic ProN W3" panose="020B0300000000000000" pitchFamily="34" charset="-128"/>
                </a:endParaRPr>
              </a:p>
              <a:p>
                <a:pPr>
                  <a:lnSpc>
                    <a:spcPct val="150000"/>
                  </a:lnSpc>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Hiragino Kaku Gothic ProN W3" panose="020B0300000000000000" pitchFamily="34" charset="-128"/>
                        </a:rPr>
                        <m:t>𝑇</m:t>
                      </m:r>
                      <m:r>
                        <a:rPr kumimoji="1" lang="en-US" altLang="ja-JP" b="0" i="1" smtClean="0">
                          <a:solidFill>
                            <a:schemeClr val="tx1"/>
                          </a:solidFill>
                          <a:latin typeface="Cambria Math" panose="02040503050406030204" pitchFamily="18" charset="0"/>
                          <a:ea typeface="Hiragino Kaku Gothic ProN W3" panose="020B0300000000000000" pitchFamily="34" charset="-128"/>
                        </a:rPr>
                        <m:t> ~ </m:t>
                      </m:r>
                      <m:sSup>
                        <m:sSupPr>
                          <m:ctrlPr>
                            <a:rPr kumimoji="1" lang="en-US" altLang="ja-JP" b="0" i="1" smtClean="0">
                              <a:latin typeface="Cambria Math" panose="02040503050406030204" pitchFamily="18" charset="0"/>
                              <a:ea typeface="Hiragino Kaku Gothic ProN W3" panose="020B0300000000000000" pitchFamily="34" charset="-128"/>
                            </a:rPr>
                          </m:ctrlPr>
                        </m:sSupPr>
                        <m:e>
                          <m:r>
                            <a:rPr kumimoji="1" lang="en-US" altLang="ja-JP" b="0" i="1" smtClean="0">
                              <a:latin typeface="Cambria Math" panose="02040503050406030204" pitchFamily="18" charset="0"/>
                              <a:ea typeface="Hiragino Kaku Gothic ProN W3" panose="020B0300000000000000" pitchFamily="34" charset="-128"/>
                            </a:rPr>
                            <m:t>10</m:t>
                          </m:r>
                        </m:e>
                        <m:sup>
                          <m:r>
                            <a:rPr kumimoji="1" lang="en-US" altLang="ja-JP" b="0" i="1" smtClean="0">
                              <a:latin typeface="Cambria Math" panose="02040503050406030204" pitchFamily="18" charset="0"/>
                              <a:ea typeface="Hiragino Kaku Gothic ProN W3" panose="020B0300000000000000" pitchFamily="34" charset="-128"/>
                            </a:rPr>
                            <m:t>4</m:t>
                          </m:r>
                        </m:sup>
                      </m:sSup>
                      <m:r>
                        <a:rPr kumimoji="1" lang="en-US" altLang="ja-JP" b="0" i="1" smtClean="0">
                          <a:latin typeface="Cambria Math" panose="02040503050406030204" pitchFamily="18" charset="0"/>
                          <a:ea typeface="Hiragino Kaku Gothic ProN W3" panose="020B0300000000000000" pitchFamily="34" charset="-128"/>
                        </a:rPr>
                        <m:t> [</m:t>
                      </m:r>
                      <m:r>
                        <m:rPr>
                          <m:sty m:val="p"/>
                        </m:rPr>
                        <a:rPr kumimoji="1" lang="en-US" altLang="ja-JP" b="0" i="0" smtClean="0">
                          <a:latin typeface="Cambria Math" panose="02040503050406030204" pitchFamily="18" charset="0"/>
                          <a:ea typeface="Hiragino Kaku Gothic ProN W3" panose="020B0300000000000000" pitchFamily="34" charset="-128"/>
                        </a:rPr>
                        <m:t>K</m:t>
                      </m:r>
                      <m:r>
                        <a:rPr kumimoji="1" lang="en-US" altLang="ja-JP" b="0" i="1" smtClean="0">
                          <a:latin typeface="Cambria Math" panose="02040503050406030204" pitchFamily="18" charset="0"/>
                          <a:ea typeface="Hiragino Kaku Gothic ProN W3" panose="020B0300000000000000" pitchFamily="34" charset="-128"/>
                        </a:rPr>
                        <m:t>]</m:t>
                      </m:r>
                    </m:oMath>
                  </m:oMathPara>
                </a14:m>
                <a:endParaRPr kumimoji="1" lang="en-US" altLang="ja-JP" dirty="0">
                  <a:latin typeface="Hiragino Kaku Gothic ProN W3" panose="020B0300000000000000" pitchFamily="34" charset="-128"/>
                  <a:ea typeface="Hiragino Kaku Gothic ProN W3" panose="020B0300000000000000" pitchFamily="34" charset="-128"/>
                </a:endParaRPr>
              </a:p>
              <a:p>
                <a:pPr>
                  <a:lnSpc>
                    <a:spcPct val="150000"/>
                  </a:lnSpc>
                </a:pPr>
                <a:endParaRPr lang="en-US" altLang="ja-JP" dirty="0">
                  <a:latin typeface="Hiragino Kaku Gothic ProN W3" panose="020B0300000000000000" pitchFamily="34" charset="-128"/>
                  <a:ea typeface="Hiragino Kaku Gothic ProN W3" panose="020B0300000000000000" pitchFamily="34" charset="-128"/>
                </a:endParaRPr>
              </a:p>
              <a:p>
                <a:pPr>
                  <a:lnSpc>
                    <a:spcPct val="150000"/>
                  </a:lnSpc>
                </a:pPr>
                <a:r>
                  <a:rPr kumimoji="1" lang="ja-JP" altLang="en-US">
                    <a:latin typeface="Hiragino Kaku Gothic ProN W3" panose="020B0300000000000000" pitchFamily="34" charset="-128"/>
                    <a:ea typeface="Hiragino Kaku Gothic ProN W3" panose="020B0300000000000000" pitchFamily="34" charset="-128"/>
                  </a:rPr>
                  <a:t>超新星バブル</a:t>
                </a:r>
                <a:endParaRPr kumimoji="1" lang="en-US" altLang="ja-JP" dirty="0">
                  <a:latin typeface="Hiragino Kaku Gothic ProN W3" panose="020B0300000000000000" pitchFamily="34" charset="-128"/>
                  <a:ea typeface="Hiragino Kaku Gothic ProN W3" panose="020B0300000000000000" pitchFamily="34" charset="-128"/>
                </a:endParaRPr>
              </a:p>
              <a:p>
                <a:pPr>
                  <a:lnSpc>
                    <a:spcPct val="150000"/>
                  </a:lnSpc>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panose="02040503050406030204" pitchFamily="18" charset="0"/>
                          <a:ea typeface="Cambria Math" panose="02040503050406030204" pitchFamily="18" charset="0"/>
                        </a:rPr>
                        <m:t>𝑇</m:t>
                      </m:r>
                      <m:r>
                        <a:rPr kumimoji="1" lang="en-US" altLang="ja-JP" b="0" i="1" smtClean="0">
                          <a:solidFill>
                            <a:schemeClr val="tx1"/>
                          </a:solidFill>
                          <a:latin typeface="Cambria Math" panose="02040503050406030204" pitchFamily="18" charset="0"/>
                          <a:ea typeface="Cambria Math" panose="02040503050406030204" pitchFamily="18" charset="0"/>
                        </a:rPr>
                        <m:t> ≳ </m:t>
                      </m:r>
                      <m:sSup>
                        <m:sSupPr>
                          <m:ctrlPr>
                            <a:rPr kumimoji="1" lang="en-US" altLang="ja-JP" b="0" i="1" smtClean="0">
                              <a:latin typeface="Cambria Math" panose="02040503050406030204" pitchFamily="18" charset="0"/>
                              <a:ea typeface="Hiragino Kaku Gothic ProN W3" panose="020B0300000000000000" pitchFamily="34" charset="-128"/>
                            </a:rPr>
                          </m:ctrlPr>
                        </m:sSupPr>
                        <m:e>
                          <m:r>
                            <a:rPr kumimoji="1" lang="en-US" altLang="ja-JP" b="0" i="1" smtClean="0">
                              <a:latin typeface="Cambria Math" panose="02040503050406030204" pitchFamily="18" charset="0"/>
                              <a:ea typeface="Hiragino Kaku Gothic ProN W3" panose="020B0300000000000000" pitchFamily="34" charset="-128"/>
                            </a:rPr>
                            <m:t>10</m:t>
                          </m:r>
                        </m:e>
                        <m:sup>
                          <m:r>
                            <a:rPr kumimoji="1" lang="en-US" altLang="ja-JP" b="0" i="1" smtClean="0">
                              <a:latin typeface="Cambria Math" panose="02040503050406030204" pitchFamily="18" charset="0"/>
                              <a:ea typeface="Hiragino Kaku Gothic ProN W3" panose="020B0300000000000000" pitchFamily="34" charset="-128"/>
                            </a:rPr>
                            <m:t>5</m:t>
                          </m:r>
                        </m:sup>
                      </m:sSup>
                      <m:r>
                        <a:rPr kumimoji="1" lang="en-US" altLang="ja-JP" b="0" i="1" smtClean="0">
                          <a:latin typeface="Cambria Math" panose="02040503050406030204" pitchFamily="18" charset="0"/>
                          <a:ea typeface="Hiragino Kaku Gothic ProN W3" panose="020B0300000000000000" pitchFamily="34" charset="-128"/>
                        </a:rPr>
                        <m:t> [</m:t>
                      </m:r>
                      <m:r>
                        <m:rPr>
                          <m:sty m:val="p"/>
                        </m:rPr>
                        <a:rPr kumimoji="1" lang="en-US" altLang="ja-JP" b="0" i="0" smtClean="0">
                          <a:latin typeface="Cambria Math" panose="02040503050406030204" pitchFamily="18" charset="0"/>
                          <a:ea typeface="Hiragino Kaku Gothic ProN W3" panose="020B0300000000000000" pitchFamily="34" charset="-128"/>
                        </a:rPr>
                        <m:t>K</m:t>
                      </m:r>
                      <m:r>
                        <a:rPr kumimoji="1" lang="en-US" altLang="ja-JP" b="0" i="1" smtClean="0">
                          <a:latin typeface="Cambria Math" panose="02040503050406030204" pitchFamily="18" charset="0"/>
                          <a:ea typeface="Hiragino Kaku Gothic ProN W3" panose="020B0300000000000000" pitchFamily="34" charset="-128"/>
                        </a:rPr>
                        <m:t>]</m:t>
                      </m:r>
                    </m:oMath>
                  </m:oMathPara>
                </a14:m>
                <a:endParaRPr kumimoji="1" lang="ja-JP" altLang="en-US">
                  <a:latin typeface="Hiragino Kaku Gothic ProN W3" panose="020B0300000000000000" pitchFamily="34" charset="-128"/>
                  <a:ea typeface="Hiragino Kaku Gothic ProN W3" panose="020B0300000000000000" pitchFamily="34" charset="-128"/>
                </a:endParaRPr>
              </a:p>
              <a:p>
                <a:pPr>
                  <a:lnSpc>
                    <a:spcPct val="150000"/>
                  </a:lnSpc>
                </a:pPr>
                <a:endParaRPr kumimoji="1" lang="ja-JP" altLang="en-US">
                  <a:latin typeface="Hiragino Kaku Gothic ProN W3" panose="020B0300000000000000" pitchFamily="34" charset="-128"/>
                  <a:ea typeface="Hiragino Kaku Gothic ProN W3" panose="020B0300000000000000" pitchFamily="34" charset="-128"/>
                </a:endParaRPr>
              </a:p>
            </p:txBody>
          </p:sp>
        </mc:Choice>
        <mc:Fallback xmlns="">
          <p:sp>
            <p:nvSpPr>
              <p:cNvPr id="34" name="テキスト ボックス 33">
                <a:extLst>
                  <a:ext uri="{FF2B5EF4-FFF2-40B4-BE49-F238E27FC236}">
                    <a16:creationId xmlns:a16="http://schemas.microsoft.com/office/drawing/2014/main" id="{384B0994-12D0-BE3A-6CF1-BD514BECF898}"/>
                  </a:ext>
                </a:extLst>
              </p:cNvPr>
              <p:cNvSpPr txBox="1">
                <a:spLocks noRot="1" noChangeAspect="1" noMove="1" noResize="1" noEditPoints="1" noAdjustHandles="1" noChangeArrowheads="1" noChangeShapeType="1" noTextEdit="1"/>
              </p:cNvSpPr>
              <p:nvPr/>
            </p:nvSpPr>
            <p:spPr>
              <a:xfrm>
                <a:off x="838200" y="1872270"/>
                <a:ext cx="3134486" cy="4219297"/>
              </a:xfrm>
              <a:prstGeom prst="rect">
                <a:avLst/>
              </a:prstGeom>
              <a:blipFill>
                <a:blip r:embed="rId15"/>
                <a:stretch>
                  <a:fillRect l="-2024"/>
                </a:stretch>
              </a:blipFill>
            </p:spPr>
            <p:txBody>
              <a:bodyPr/>
              <a:lstStyle/>
              <a:p>
                <a:r>
                  <a:rPr lang="ja-JP" altLang="en-US">
                    <a:noFill/>
                  </a:rPr>
                  <a:t> </a:t>
                </a:r>
              </a:p>
            </p:txBody>
          </p:sp>
        </mc:Fallback>
      </mc:AlternateContent>
      <p:sp>
        <p:nvSpPr>
          <p:cNvPr id="35" name="正方形/長方形 34">
            <a:extLst>
              <a:ext uri="{FF2B5EF4-FFF2-40B4-BE49-F238E27FC236}">
                <a16:creationId xmlns:a16="http://schemas.microsoft.com/office/drawing/2014/main" id="{53690640-B904-D417-2C3C-44ED69C71089}"/>
              </a:ext>
            </a:extLst>
          </p:cNvPr>
          <p:cNvSpPr/>
          <p:nvPr/>
        </p:nvSpPr>
        <p:spPr>
          <a:xfrm>
            <a:off x="6243638" y="3243263"/>
            <a:ext cx="300037"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28478CCA-0124-7DA7-6EBD-E74F1EF19FD4}"/>
              </a:ext>
            </a:extLst>
          </p:cNvPr>
          <p:cNvSpPr txBox="1"/>
          <p:nvPr/>
        </p:nvSpPr>
        <p:spPr>
          <a:xfrm>
            <a:off x="6067425" y="2927986"/>
            <a:ext cx="658768" cy="276999"/>
          </a:xfrm>
          <a:prstGeom prst="rect">
            <a:avLst/>
          </a:prstGeom>
          <a:noFill/>
        </p:spPr>
        <p:txBody>
          <a:bodyPr wrap="square" rtlCol="0">
            <a:spAutoFit/>
          </a:bodyPr>
          <a:lstStyle/>
          <a:p>
            <a:r>
              <a:rPr kumimoji="1" lang="en-US" altLang="ja-JP" sz="1200" dirty="0">
                <a:solidFill>
                  <a:schemeClr val="bg1"/>
                </a:solidFill>
                <a:latin typeface="Hiragino Kaku Gothic ProN W3" panose="020B0300000000000000" pitchFamily="34" charset="-128"/>
                <a:ea typeface="Hiragino Kaku Gothic ProN W3" panose="020B0300000000000000" pitchFamily="34" charset="-128"/>
              </a:rPr>
              <a:t>1 kpc</a:t>
            </a:r>
            <a:endParaRPr kumimoji="1" lang="ja-JP" altLang="en-US" sz="1200">
              <a:solidFill>
                <a:schemeClr val="bg1"/>
              </a:solidFill>
              <a:latin typeface="Hiragino Kaku Gothic ProN W3" panose="020B0300000000000000" pitchFamily="34" charset="-128"/>
              <a:ea typeface="Hiragino Kaku Gothic ProN W3" panose="020B0300000000000000" pitchFamily="34" charset="-128"/>
            </a:endParaRPr>
          </a:p>
        </p:txBody>
      </p:sp>
      <p:sp>
        <p:nvSpPr>
          <p:cNvPr id="37" name="正方形/長方形 36">
            <a:extLst>
              <a:ext uri="{FF2B5EF4-FFF2-40B4-BE49-F238E27FC236}">
                <a16:creationId xmlns:a16="http://schemas.microsoft.com/office/drawing/2014/main" id="{0F840D8F-825D-1DFF-BD4E-AE02CC550F60}"/>
              </a:ext>
            </a:extLst>
          </p:cNvPr>
          <p:cNvSpPr/>
          <p:nvPr/>
        </p:nvSpPr>
        <p:spPr>
          <a:xfrm>
            <a:off x="6194553" y="6480949"/>
            <a:ext cx="300037"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86EAB322-D661-CE5A-91C7-CBFE095F2750}"/>
              </a:ext>
            </a:extLst>
          </p:cNvPr>
          <p:cNvSpPr/>
          <p:nvPr/>
        </p:nvSpPr>
        <p:spPr>
          <a:xfrm>
            <a:off x="10521483" y="3220403"/>
            <a:ext cx="300037"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1ACD46F8-1739-DA82-9CC2-16A77F75CE88}"/>
              </a:ext>
            </a:extLst>
          </p:cNvPr>
          <p:cNvSpPr/>
          <p:nvPr/>
        </p:nvSpPr>
        <p:spPr>
          <a:xfrm>
            <a:off x="10446720" y="6480949"/>
            <a:ext cx="300037"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56FF2E2F-D4D0-33DF-C705-FAE307CF517D}"/>
              </a:ext>
            </a:extLst>
          </p:cNvPr>
          <p:cNvSpPr txBox="1"/>
          <p:nvPr/>
        </p:nvSpPr>
        <p:spPr>
          <a:xfrm>
            <a:off x="10355652" y="2913223"/>
            <a:ext cx="658768" cy="276999"/>
          </a:xfrm>
          <a:prstGeom prst="rect">
            <a:avLst/>
          </a:prstGeom>
          <a:noFill/>
        </p:spPr>
        <p:txBody>
          <a:bodyPr wrap="square" rtlCol="0">
            <a:spAutoFit/>
          </a:bodyPr>
          <a:lstStyle/>
          <a:p>
            <a:r>
              <a:rPr kumimoji="1" lang="en-US" altLang="ja-JP" sz="1200" dirty="0">
                <a:solidFill>
                  <a:schemeClr val="bg1"/>
                </a:solidFill>
                <a:latin typeface="Hiragino Kaku Gothic ProN W3" panose="020B0300000000000000" pitchFamily="34" charset="-128"/>
                <a:ea typeface="Hiragino Kaku Gothic ProN W3" panose="020B0300000000000000" pitchFamily="34" charset="-128"/>
              </a:rPr>
              <a:t>1 kpc</a:t>
            </a:r>
            <a:endParaRPr kumimoji="1" lang="ja-JP" altLang="en-US" sz="1200">
              <a:solidFill>
                <a:schemeClr val="bg1"/>
              </a:solidFill>
              <a:latin typeface="Hiragino Kaku Gothic ProN W3" panose="020B0300000000000000" pitchFamily="34" charset="-128"/>
              <a:ea typeface="Hiragino Kaku Gothic ProN W3" panose="020B0300000000000000" pitchFamily="34" charset="-128"/>
            </a:endParaRPr>
          </a:p>
        </p:txBody>
      </p:sp>
      <p:sp>
        <p:nvSpPr>
          <p:cNvPr id="42" name="テキスト ボックス 41">
            <a:extLst>
              <a:ext uri="{FF2B5EF4-FFF2-40B4-BE49-F238E27FC236}">
                <a16:creationId xmlns:a16="http://schemas.microsoft.com/office/drawing/2014/main" id="{468DD3EA-74B9-64F5-24E2-7F56BF33DF7A}"/>
              </a:ext>
            </a:extLst>
          </p:cNvPr>
          <p:cNvSpPr txBox="1"/>
          <p:nvPr/>
        </p:nvSpPr>
        <p:spPr>
          <a:xfrm>
            <a:off x="5997448" y="6160591"/>
            <a:ext cx="899963" cy="276999"/>
          </a:xfrm>
          <a:prstGeom prst="rect">
            <a:avLst/>
          </a:prstGeom>
          <a:noFill/>
        </p:spPr>
        <p:txBody>
          <a:bodyPr wrap="square" rtlCol="0">
            <a:spAutoFit/>
          </a:bodyPr>
          <a:lstStyle/>
          <a:p>
            <a:r>
              <a:rPr kumimoji="1" lang="en-US" altLang="ja-JP" sz="1200" dirty="0">
                <a:solidFill>
                  <a:schemeClr val="bg1"/>
                </a:solidFill>
                <a:latin typeface="Hiragino Kaku Gothic ProN W3" panose="020B0300000000000000" pitchFamily="34" charset="-128"/>
                <a:ea typeface="Hiragino Kaku Gothic ProN W3" panose="020B0300000000000000" pitchFamily="34" charset="-128"/>
              </a:rPr>
              <a:t>0.1 kpc</a:t>
            </a:r>
            <a:endParaRPr kumimoji="1" lang="ja-JP" altLang="en-US" sz="1200">
              <a:solidFill>
                <a:schemeClr val="bg1"/>
              </a:solidFill>
              <a:latin typeface="Hiragino Kaku Gothic ProN W3" panose="020B0300000000000000" pitchFamily="34" charset="-128"/>
              <a:ea typeface="Hiragino Kaku Gothic ProN W3" panose="020B0300000000000000" pitchFamily="34" charset="-128"/>
            </a:endParaRPr>
          </a:p>
        </p:txBody>
      </p:sp>
      <p:sp>
        <p:nvSpPr>
          <p:cNvPr id="43" name="テキスト ボックス 42">
            <a:extLst>
              <a:ext uri="{FF2B5EF4-FFF2-40B4-BE49-F238E27FC236}">
                <a16:creationId xmlns:a16="http://schemas.microsoft.com/office/drawing/2014/main" id="{5666295A-94DB-62BD-F464-22C359C1711B}"/>
              </a:ext>
            </a:extLst>
          </p:cNvPr>
          <p:cNvSpPr txBox="1"/>
          <p:nvPr/>
        </p:nvSpPr>
        <p:spPr>
          <a:xfrm>
            <a:off x="10235054" y="6160591"/>
            <a:ext cx="899963" cy="276999"/>
          </a:xfrm>
          <a:prstGeom prst="rect">
            <a:avLst/>
          </a:prstGeom>
          <a:noFill/>
        </p:spPr>
        <p:txBody>
          <a:bodyPr wrap="square" rtlCol="0">
            <a:spAutoFit/>
          </a:bodyPr>
          <a:lstStyle/>
          <a:p>
            <a:r>
              <a:rPr kumimoji="1" lang="en-US" altLang="ja-JP" sz="1200" dirty="0">
                <a:solidFill>
                  <a:schemeClr val="bg1"/>
                </a:solidFill>
                <a:latin typeface="Hiragino Kaku Gothic ProN W3" panose="020B0300000000000000" pitchFamily="34" charset="-128"/>
                <a:ea typeface="Hiragino Kaku Gothic ProN W3" panose="020B0300000000000000" pitchFamily="34" charset="-128"/>
              </a:rPr>
              <a:t>0.1 kpc</a:t>
            </a:r>
            <a:endParaRPr kumimoji="1" lang="ja-JP" altLang="en-US" sz="1200">
              <a:solidFill>
                <a:schemeClr val="bg1"/>
              </a:solidFill>
              <a:latin typeface="Hiragino Kaku Gothic ProN W3" panose="020B0300000000000000" pitchFamily="34" charset="-128"/>
              <a:ea typeface="Hiragino Kaku Gothic ProN W3" panose="020B0300000000000000" pitchFamily="34" charset="-128"/>
            </a:endParaRPr>
          </a:p>
        </p:txBody>
      </p:sp>
      <p:sp>
        <p:nvSpPr>
          <p:cNvPr id="45" name="正方形/長方形 44">
            <a:extLst>
              <a:ext uri="{FF2B5EF4-FFF2-40B4-BE49-F238E27FC236}">
                <a16:creationId xmlns:a16="http://schemas.microsoft.com/office/drawing/2014/main" id="{B928CF13-7118-3E2C-0D46-86D648264D08}"/>
              </a:ext>
            </a:extLst>
          </p:cNvPr>
          <p:cNvSpPr/>
          <p:nvPr/>
        </p:nvSpPr>
        <p:spPr>
          <a:xfrm>
            <a:off x="5200650" y="1872269"/>
            <a:ext cx="433689" cy="370869"/>
          </a:xfrm>
          <a:prstGeom prst="rect">
            <a:avLst/>
          </a:prstGeom>
          <a:noFill/>
          <a:ln w="19050">
            <a:solidFill>
              <a:schemeClr val="accent4">
                <a:lumMod val="40000"/>
                <a:lumOff val="6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01592332-930A-18E1-E44D-A2D0C1AA94A3}"/>
              </a:ext>
            </a:extLst>
          </p:cNvPr>
          <p:cNvSpPr/>
          <p:nvPr/>
        </p:nvSpPr>
        <p:spPr>
          <a:xfrm>
            <a:off x="9386888" y="1872269"/>
            <a:ext cx="414336" cy="362395"/>
          </a:xfrm>
          <a:prstGeom prst="rect">
            <a:avLst/>
          </a:prstGeom>
          <a:noFill/>
          <a:ln w="19050">
            <a:solidFill>
              <a:schemeClr val="accent4">
                <a:lumMod val="40000"/>
                <a:lumOff val="6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4A025C94-3691-9ABF-7B73-C2B393753EDF}"/>
              </a:ext>
            </a:extLst>
          </p:cNvPr>
          <p:cNvCxnSpPr/>
          <p:nvPr/>
        </p:nvCxnSpPr>
        <p:spPr>
          <a:xfrm flipH="1">
            <a:off x="3990321" y="2243138"/>
            <a:ext cx="1210329" cy="1687417"/>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5" name="直線コネクタ 4">
            <a:extLst>
              <a:ext uri="{FF2B5EF4-FFF2-40B4-BE49-F238E27FC236}">
                <a16:creationId xmlns:a16="http://schemas.microsoft.com/office/drawing/2014/main" id="{F26DE78F-B1FA-E8ED-4893-6569B0A9B0D3}"/>
              </a:ext>
            </a:extLst>
          </p:cNvPr>
          <p:cNvCxnSpPr>
            <a:cxnSpLocks/>
          </p:cNvCxnSpPr>
          <p:nvPr/>
        </p:nvCxnSpPr>
        <p:spPr>
          <a:xfrm flipH="1">
            <a:off x="8198643" y="2234664"/>
            <a:ext cx="1188245" cy="1695891"/>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9" name="直線コネクタ 8">
            <a:extLst>
              <a:ext uri="{FF2B5EF4-FFF2-40B4-BE49-F238E27FC236}">
                <a16:creationId xmlns:a16="http://schemas.microsoft.com/office/drawing/2014/main" id="{1830B909-E41A-3131-682C-4A571B5D3762}"/>
              </a:ext>
            </a:extLst>
          </p:cNvPr>
          <p:cNvCxnSpPr>
            <a:cxnSpLocks/>
          </p:cNvCxnSpPr>
          <p:nvPr/>
        </p:nvCxnSpPr>
        <p:spPr>
          <a:xfrm>
            <a:off x="5651974" y="2243138"/>
            <a:ext cx="1115985" cy="1687417"/>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13" name="直線コネクタ 12">
            <a:extLst>
              <a:ext uri="{FF2B5EF4-FFF2-40B4-BE49-F238E27FC236}">
                <a16:creationId xmlns:a16="http://schemas.microsoft.com/office/drawing/2014/main" id="{4619F2AD-F511-203D-EB9A-851CAD0D435A}"/>
              </a:ext>
            </a:extLst>
          </p:cNvPr>
          <p:cNvCxnSpPr>
            <a:cxnSpLocks/>
          </p:cNvCxnSpPr>
          <p:nvPr/>
        </p:nvCxnSpPr>
        <p:spPr>
          <a:xfrm>
            <a:off x="9801224" y="2234664"/>
            <a:ext cx="1213196" cy="1695891"/>
          </a:xfrm>
          <a:prstGeom prst="line">
            <a:avLst/>
          </a:prstGeom>
          <a:ln w="127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6214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7"/>
                                        </p:tgtEl>
                                      </p:cBhvr>
                                    </p:cmd>
                                  </p:childTnLst>
                                </p:cTn>
                              </p:par>
                              <p:par>
                                <p:cTn id="7" presetID="1" presetClass="mediacall" presetSubtype="0" fill="hold" nodeType="withEffect">
                                  <p:stCondLst>
                                    <p:cond delay="0"/>
                                  </p:stCondLst>
                                  <p:childTnLst>
                                    <p:cmd type="call" cmd="playFrom(0.0)">
                                      <p:cBhvr>
                                        <p:cTn id="8" dur="9000" fill="hold"/>
                                        <p:tgtEl>
                                          <p:spTgt spid="8"/>
                                        </p:tgtEl>
                                      </p:cBhvr>
                                    </p:cmd>
                                  </p:childTnLst>
                                </p:cTn>
                              </p:par>
                              <p:par>
                                <p:cTn id="9" presetID="1" presetClass="mediacall" presetSubtype="0" fill="hold" nodeType="withEffect">
                                  <p:stCondLst>
                                    <p:cond delay="0"/>
                                  </p:stCondLst>
                                  <p:childTnLst>
                                    <p:cmd type="call" cmd="playFrom(0.0)">
                                      <p:cBhvr>
                                        <p:cTn id="10" dur="9000" fill="hold"/>
                                        <p:tgtEl>
                                          <p:spTgt spid="17"/>
                                        </p:tgtEl>
                                      </p:cBhvr>
                                    </p:cmd>
                                  </p:childTnLst>
                                </p:cTn>
                              </p:par>
                              <p:par>
                                <p:cTn id="11" presetID="1" presetClass="mediacall" presetSubtype="0" fill="hold" nodeType="withEffect">
                                  <p:stCondLst>
                                    <p:cond delay="0"/>
                                  </p:stCondLst>
                                  <p:childTnLst>
                                    <p:cmd type="call" cmd="playFrom(0.0)">
                                      <p:cBhvr>
                                        <p:cTn id="12" dur="9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7"/>
                </p:tgtEl>
              </p:cMediaNode>
            </p:vide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7"/>
                                        </p:tgtEl>
                                      </p:cBhvr>
                                    </p:cmd>
                                  </p:childTnLst>
                                </p:cTn>
                              </p:par>
                            </p:childTnLst>
                          </p:cTn>
                        </p:par>
                      </p:childTnLst>
                    </p:cTn>
                  </p:par>
                </p:childTnLst>
              </p:cTn>
              <p:nextCondLst>
                <p:cond evt="onClick" delay="0">
                  <p:tgtEl>
                    <p:spTgt spid="7"/>
                  </p:tgtEl>
                </p:cond>
              </p:nextCondLst>
            </p:seq>
            <p:video>
              <p:cMediaNode vol="80000">
                <p:cTn id="19" repeatCount="indefinite" fill="hold" display="0">
                  <p:stCondLst>
                    <p:cond delay="indefinite"/>
                  </p:stCondLst>
                </p:cTn>
                <p:tgtEl>
                  <p:spTgt spid="8"/>
                </p:tgtEl>
              </p:cMediaNode>
            </p:vide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8"/>
                                        </p:tgtEl>
                                      </p:cBhvr>
                                    </p:cmd>
                                  </p:childTnLst>
                                </p:cTn>
                              </p:par>
                            </p:childTnLst>
                          </p:cTn>
                        </p:par>
                      </p:childTnLst>
                    </p:cTn>
                  </p:par>
                </p:childTnLst>
              </p:cTn>
              <p:nextCondLst>
                <p:cond evt="onClick" delay="0">
                  <p:tgtEl>
                    <p:spTgt spid="8"/>
                  </p:tgtEl>
                </p:cond>
              </p:nextCondLst>
            </p:seq>
            <p:video>
              <p:cMediaNode vol="80000">
                <p:cTn id="25" repeatCount="indefinite" fill="hold" display="0">
                  <p:stCondLst>
                    <p:cond delay="indefinite"/>
                  </p:stCondLst>
                </p:cTn>
                <p:tgtEl>
                  <p:spTgt spid="17"/>
                </p:tgtEl>
              </p:cMediaNode>
            </p:vide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7"/>
                                        </p:tgtEl>
                                      </p:cBhvr>
                                    </p:cmd>
                                  </p:childTnLst>
                                </p:cTn>
                              </p:par>
                            </p:childTnLst>
                          </p:cTn>
                        </p:par>
                      </p:childTnLst>
                    </p:cTn>
                  </p:par>
                </p:childTnLst>
              </p:cTn>
              <p:nextCondLst>
                <p:cond evt="onClick" delay="0">
                  <p:tgtEl>
                    <p:spTgt spid="17"/>
                  </p:tgtEl>
                </p:cond>
              </p:nextCondLst>
            </p:seq>
            <p:video>
              <p:cMediaNode vol="80000">
                <p:cTn id="31" repeatCount="indefinite" fill="hold" display="0">
                  <p:stCondLst>
                    <p:cond delay="indefinite"/>
                  </p:stCondLst>
                </p:cTn>
                <p:tgtEl>
                  <p:spTgt spid="18"/>
                </p:tgtEl>
              </p:cMediaNode>
            </p:video>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フリーフォーム 24">
            <a:extLst>
              <a:ext uri="{FF2B5EF4-FFF2-40B4-BE49-F238E27FC236}">
                <a16:creationId xmlns:a16="http://schemas.microsoft.com/office/drawing/2014/main" id="{C07964AF-A83F-3159-BC33-C244C55AD7E2}"/>
              </a:ext>
            </a:extLst>
          </p:cNvPr>
          <p:cNvSpPr/>
          <p:nvPr/>
        </p:nvSpPr>
        <p:spPr>
          <a:xfrm rot="1384970">
            <a:off x="8060525" y="561837"/>
            <a:ext cx="2523838" cy="1419257"/>
          </a:xfrm>
          <a:custGeom>
            <a:avLst/>
            <a:gdLst>
              <a:gd name="connsiteX0" fmla="*/ 1100 w 2523838"/>
              <a:gd name="connsiteY0" fmla="*/ 768784 h 1419257"/>
              <a:gd name="connsiteX1" fmla="*/ 576288 w 2523838"/>
              <a:gd name="connsiteY1" fmla="*/ 16617 h 1419257"/>
              <a:gd name="connsiteX2" fmla="*/ 1239965 w 2523838"/>
              <a:gd name="connsiteY2" fmla="*/ 488565 h 1419257"/>
              <a:gd name="connsiteX3" fmla="*/ 1741410 w 2523838"/>
              <a:gd name="connsiteY3" fmla="*/ 1868 h 1419257"/>
              <a:gd name="connsiteX4" fmla="*/ 2523075 w 2523838"/>
              <a:gd name="connsiteY4" fmla="*/ 709791 h 1419257"/>
              <a:gd name="connsiteX5" fmla="*/ 1874146 w 2523838"/>
              <a:gd name="connsiteY5" fmla="*/ 1329223 h 1419257"/>
              <a:gd name="connsiteX6" fmla="*/ 1284210 w 2523838"/>
              <a:gd name="connsiteY6" fmla="*/ 960513 h 1419257"/>
              <a:gd name="connsiteX7" fmla="*/ 723771 w 2523838"/>
              <a:gd name="connsiteY7" fmla="*/ 1417713 h 1419257"/>
              <a:gd name="connsiteX8" fmla="*/ 1100 w 2523838"/>
              <a:gd name="connsiteY8" fmla="*/ 768784 h 141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3838" h="1419257">
                <a:moveTo>
                  <a:pt x="1100" y="768784"/>
                </a:moveTo>
                <a:cubicBezTo>
                  <a:pt x="-23480" y="535268"/>
                  <a:pt x="369811" y="63320"/>
                  <a:pt x="576288" y="16617"/>
                </a:cubicBezTo>
                <a:cubicBezTo>
                  <a:pt x="782765" y="-30086"/>
                  <a:pt x="1045778" y="491023"/>
                  <a:pt x="1239965" y="488565"/>
                </a:cubicBezTo>
                <a:cubicBezTo>
                  <a:pt x="1434152" y="486107"/>
                  <a:pt x="1527558" y="-35003"/>
                  <a:pt x="1741410" y="1868"/>
                </a:cubicBezTo>
                <a:cubicBezTo>
                  <a:pt x="1955262" y="38739"/>
                  <a:pt x="2500952" y="488565"/>
                  <a:pt x="2523075" y="709791"/>
                </a:cubicBezTo>
                <a:cubicBezTo>
                  <a:pt x="2545198" y="931017"/>
                  <a:pt x="2080623" y="1287436"/>
                  <a:pt x="1874146" y="1329223"/>
                </a:cubicBezTo>
                <a:cubicBezTo>
                  <a:pt x="1667669" y="1371010"/>
                  <a:pt x="1475939" y="945765"/>
                  <a:pt x="1284210" y="960513"/>
                </a:cubicBezTo>
                <a:cubicBezTo>
                  <a:pt x="1092481" y="975261"/>
                  <a:pt x="935164" y="1449668"/>
                  <a:pt x="723771" y="1417713"/>
                </a:cubicBezTo>
                <a:cubicBezTo>
                  <a:pt x="512378" y="1385758"/>
                  <a:pt x="25680" y="1002300"/>
                  <a:pt x="1100" y="768784"/>
                </a:cubicBezTo>
                <a:close/>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5676704-170A-8EEC-AA2C-B7185F12326A}"/>
              </a:ext>
            </a:extLst>
          </p:cNvPr>
          <p:cNvSpPr>
            <a:spLocks noGrp="1"/>
          </p:cNvSpPr>
          <p:nvPr>
            <p:ph type="title"/>
          </p:nvPr>
        </p:nvSpPr>
        <p:spPr/>
        <p:txBody>
          <a:bodyPr/>
          <a:lstStyle/>
          <a:p>
            <a:r>
              <a:rPr kumimoji="1" lang="en-US" altLang="ja-JP" dirty="0"/>
              <a:t>Results</a:t>
            </a:r>
            <a:br>
              <a:rPr kumimoji="1" lang="en-US" altLang="ja-JP" dirty="0"/>
            </a:br>
            <a:r>
              <a:rPr kumimoji="1" lang="en-US" altLang="ja-JP" sz="2800" dirty="0"/>
              <a:t>- </a:t>
            </a:r>
            <a:r>
              <a:rPr lang="ja-JP" altLang="en-US" sz="2800"/>
              <a:t>電離バブルの進化</a:t>
            </a:r>
            <a:r>
              <a:rPr lang="en-US" altLang="ja-JP" sz="2800" dirty="0"/>
              <a:t> </a:t>
            </a:r>
            <a:r>
              <a:rPr kumimoji="1" lang="en-US" altLang="ja-JP" sz="2800" dirty="0"/>
              <a:t>-</a:t>
            </a:r>
            <a:endParaRPr kumimoji="1" lang="ja-JP" altLang="en-US" sz="2800"/>
          </a:p>
        </p:txBody>
      </p:sp>
      <p:sp>
        <p:nvSpPr>
          <p:cNvPr id="3" name="コンテンツ プレースホルダー 2">
            <a:extLst>
              <a:ext uri="{FF2B5EF4-FFF2-40B4-BE49-F238E27FC236}">
                <a16:creationId xmlns:a16="http://schemas.microsoft.com/office/drawing/2014/main" id="{A062FDB0-BD3A-7AFB-B183-1C59D3100940}"/>
              </a:ext>
            </a:extLst>
          </p:cNvPr>
          <p:cNvSpPr>
            <a:spLocks noGrp="1"/>
          </p:cNvSpPr>
          <p:nvPr>
            <p:ph idx="1"/>
          </p:nvPr>
        </p:nvSpPr>
        <p:spPr>
          <a:xfrm>
            <a:off x="838200" y="1825624"/>
            <a:ext cx="5619750" cy="4818064"/>
          </a:xfrm>
        </p:spPr>
        <p:txBody>
          <a:bodyPr>
            <a:normAutofit fontScale="70000" lnSpcReduction="20000"/>
          </a:bodyPr>
          <a:lstStyle/>
          <a:p>
            <a:r>
              <a:rPr kumimoji="1" lang="en-US" altLang="ja-JP" dirty="0"/>
              <a:t>m40, m200</a:t>
            </a:r>
          </a:p>
          <a:p>
            <a:pPr marL="457200" lvl="1" indent="0">
              <a:buNone/>
            </a:pPr>
            <a:r>
              <a:rPr kumimoji="1" lang="ja-JP" altLang="en-US"/>
              <a:t>バブルの最小半径がハローの半径を超える</a:t>
            </a:r>
            <a:endParaRPr lang="en-US" altLang="ja-JP" dirty="0"/>
          </a:p>
          <a:p>
            <a:r>
              <a:rPr lang="en-US" altLang="ja-JP" dirty="0"/>
              <a:t>m11</a:t>
            </a:r>
          </a:p>
          <a:p>
            <a:pPr marL="457200" lvl="1" indent="0">
              <a:buNone/>
            </a:pPr>
            <a:r>
              <a:rPr kumimoji="1" lang="ja-JP" altLang="en-US"/>
              <a:t>バブルの平均半径がハローの半径を超えない</a:t>
            </a:r>
            <a:endParaRPr lang="en-US" altLang="ja-JP" dirty="0"/>
          </a:p>
          <a:p>
            <a:r>
              <a:rPr lang="en-US" altLang="ja-JP" dirty="0"/>
              <a:t>m20</a:t>
            </a:r>
          </a:p>
          <a:p>
            <a:pPr marL="457200" lvl="1" indent="0">
              <a:buNone/>
            </a:pPr>
            <a:r>
              <a:rPr kumimoji="1" lang="ja-JP" altLang="en-US"/>
              <a:t>バブルの平均半径はハローの半径を超える一方、</a:t>
            </a:r>
            <a:br>
              <a:rPr kumimoji="1" lang="en-US" altLang="ja-JP" dirty="0"/>
            </a:br>
            <a:r>
              <a:rPr kumimoji="1" lang="ja-JP" altLang="en-US"/>
              <a:t>バブルの最小半径がハローの半径を超えない</a:t>
            </a:r>
            <a:endParaRPr kumimoji="1" lang="en-US" altLang="ja-JP" dirty="0"/>
          </a:p>
          <a:p>
            <a:pPr marL="457200" lvl="1" indent="0">
              <a:buNone/>
            </a:pPr>
            <a:endParaRPr lang="en-US" altLang="ja-JP" dirty="0"/>
          </a:p>
          <a:p>
            <a:pPr>
              <a:buFont typeface="システムフォント（レギュラー）"/>
              <a:buChar char="◦"/>
            </a:pPr>
            <a:r>
              <a:rPr lang="ja-JP" altLang="en-US"/>
              <a:t>初代星の質量によって電離バブルの広がり方が大きく変わる</a:t>
            </a:r>
            <a:r>
              <a:rPr kumimoji="1" lang="en" altLang="ja-JP" dirty="0"/>
              <a:t> </a:t>
            </a:r>
          </a:p>
        </p:txBody>
      </p:sp>
      <p:pic>
        <p:nvPicPr>
          <p:cNvPr id="7" name="図 6">
            <a:extLst>
              <a:ext uri="{FF2B5EF4-FFF2-40B4-BE49-F238E27FC236}">
                <a16:creationId xmlns:a16="http://schemas.microsoft.com/office/drawing/2014/main" id="{C0DC1EE8-1FDA-E763-9E57-FC70D465027F}"/>
              </a:ext>
            </a:extLst>
          </p:cNvPr>
          <p:cNvPicPr>
            <a:picLocks noChangeAspect="1"/>
          </p:cNvPicPr>
          <p:nvPr/>
        </p:nvPicPr>
        <p:blipFill rotWithShape="1">
          <a:blip r:embed="rId3"/>
          <a:srcRect l="7682" t="15104" r="17904" b="5729"/>
          <a:stretch/>
        </p:blipFill>
        <p:spPr>
          <a:xfrm>
            <a:off x="6534786" y="2306678"/>
            <a:ext cx="5443539" cy="4343401"/>
          </a:xfrm>
          <a:prstGeom prst="rect">
            <a:avLst/>
          </a:prstGeom>
        </p:spPr>
      </p:pic>
      <p:sp>
        <p:nvSpPr>
          <p:cNvPr id="8" name="テキスト ボックス 7">
            <a:extLst>
              <a:ext uri="{FF2B5EF4-FFF2-40B4-BE49-F238E27FC236}">
                <a16:creationId xmlns:a16="http://schemas.microsoft.com/office/drawing/2014/main" id="{C055C8C2-6489-F6FF-6424-4654B05C3772}"/>
              </a:ext>
            </a:extLst>
          </p:cNvPr>
          <p:cNvSpPr txBox="1"/>
          <p:nvPr/>
        </p:nvSpPr>
        <p:spPr>
          <a:xfrm>
            <a:off x="10252854" y="1825624"/>
            <a:ext cx="2201892" cy="553998"/>
          </a:xfrm>
          <a:prstGeom prst="rect">
            <a:avLst/>
          </a:prstGeom>
          <a:noFill/>
        </p:spPr>
        <p:txBody>
          <a:bodyPr wrap="square" rtlCol="0">
            <a:spAutoFit/>
          </a:bodyPr>
          <a:lstStyle/>
          <a:p>
            <a:r>
              <a:rPr lang="en-US" altLang="ja-JP" sz="1600" dirty="0"/>
              <a:t>    </a:t>
            </a:r>
            <a:r>
              <a:rPr lang="ja-JP" altLang="en-US" sz="1400">
                <a:latin typeface="Hiragino Kaku Gothic ProN W3" panose="020B0300000000000000" pitchFamily="34" charset="-128"/>
                <a:ea typeface="Hiragino Kaku Gothic ProN W3" panose="020B0300000000000000" pitchFamily="34" charset="-128"/>
              </a:rPr>
              <a:t>実線</a:t>
            </a:r>
            <a:r>
              <a:rPr kumimoji="1" lang="en-US" altLang="ja-JP" sz="1400" dirty="0">
                <a:latin typeface="Hiragino Kaku Gothic ProN W3" panose="020B0300000000000000" pitchFamily="34" charset="-128"/>
                <a:ea typeface="Hiragino Kaku Gothic ProN W3" panose="020B0300000000000000" pitchFamily="34" charset="-128"/>
              </a:rPr>
              <a:t> : </a:t>
            </a:r>
            <a:r>
              <a:rPr lang="ja-JP" altLang="en-US" sz="1400">
                <a:latin typeface="Hiragino Kaku Gothic ProN W3" panose="020B0300000000000000" pitchFamily="34" charset="-128"/>
                <a:ea typeface="Hiragino Kaku Gothic ProN W3" panose="020B0300000000000000" pitchFamily="34" charset="-128"/>
              </a:rPr>
              <a:t>平均半径</a:t>
            </a:r>
            <a:endParaRPr kumimoji="1" lang="en-US" altLang="ja-JP" sz="1400" dirty="0">
              <a:latin typeface="Hiragino Kaku Gothic ProN W3" panose="020B0300000000000000" pitchFamily="34" charset="-128"/>
              <a:ea typeface="Hiragino Kaku Gothic ProN W3" panose="020B0300000000000000" pitchFamily="34" charset="-128"/>
            </a:endParaRPr>
          </a:p>
          <a:p>
            <a:r>
              <a:rPr lang="ja-JP" altLang="en-US" sz="1400">
                <a:latin typeface="Hiragino Kaku Gothic ProN W3" panose="020B0300000000000000" pitchFamily="34" charset="-128"/>
                <a:ea typeface="Hiragino Kaku Gothic ProN W3" panose="020B0300000000000000" pitchFamily="34" charset="-128"/>
              </a:rPr>
              <a:t>　</a:t>
            </a:r>
            <a:r>
              <a:rPr lang="en-US" altLang="ja-JP" sz="1400" dirty="0">
                <a:latin typeface="Hiragino Kaku Gothic ProN W3" panose="020B0300000000000000" pitchFamily="34" charset="-128"/>
                <a:ea typeface="Hiragino Kaku Gothic ProN W3" panose="020B0300000000000000" pitchFamily="34" charset="-128"/>
              </a:rPr>
              <a:t> </a:t>
            </a:r>
            <a:r>
              <a:rPr lang="ja-JP" altLang="en-US" sz="1400">
                <a:latin typeface="Hiragino Kaku Gothic ProN W3" panose="020B0300000000000000" pitchFamily="34" charset="-128"/>
                <a:ea typeface="Hiragino Kaku Gothic ProN W3" panose="020B0300000000000000" pitchFamily="34" charset="-128"/>
              </a:rPr>
              <a:t>破線</a:t>
            </a:r>
            <a:r>
              <a:rPr lang="en-US" altLang="ja-JP" sz="1400" dirty="0">
                <a:latin typeface="Hiragino Kaku Gothic ProN W3" panose="020B0300000000000000" pitchFamily="34" charset="-128"/>
                <a:ea typeface="Hiragino Kaku Gothic ProN W3" panose="020B0300000000000000" pitchFamily="34" charset="-128"/>
              </a:rPr>
              <a:t> : </a:t>
            </a:r>
            <a:r>
              <a:rPr lang="ja-JP" altLang="en-US" sz="1400">
                <a:latin typeface="Hiragino Kaku Gothic ProN W3" panose="020B0300000000000000" pitchFamily="34" charset="-128"/>
                <a:ea typeface="Hiragino Kaku Gothic ProN W3" panose="020B0300000000000000" pitchFamily="34" charset="-128"/>
              </a:rPr>
              <a:t>最小半径</a:t>
            </a:r>
            <a:endParaRPr lang="en-US" altLang="ja-JP" sz="1400" dirty="0">
              <a:latin typeface="Hiragino Kaku Gothic ProN W3" panose="020B0300000000000000" pitchFamily="34" charset="-128"/>
              <a:ea typeface="Hiragino Kaku Gothic ProN W3" panose="020B0300000000000000" pitchFamily="34" charset="-128"/>
            </a:endParaRP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2603F78-6F00-E138-FBA4-F7576938B80B}"/>
                  </a:ext>
                </a:extLst>
              </p:cNvPr>
              <p:cNvSpPr txBox="1"/>
              <p:nvPr/>
            </p:nvSpPr>
            <p:spPr>
              <a:xfrm>
                <a:off x="6378438" y="3359961"/>
                <a:ext cx="596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 </m:t>
                          </m:r>
                          <m:r>
                            <m:rPr>
                              <m:sty m:val="p"/>
                            </m:rPr>
                            <a:rPr kumimoji="1" lang="en-US" altLang="ja-JP" b="0" i="0" smtClean="0">
                              <a:latin typeface="Cambria Math" panose="02040503050406030204" pitchFamily="18" charset="0"/>
                            </a:rPr>
                            <m:t>halo</m:t>
                          </m:r>
                        </m:sub>
                      </m:sSub>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C2603F78-6F00-E138-FBA4-F7576938B80B}"/>
                  </a:ext>
                </a:extLst>
              </p:cNvPr>
              <p:cNvSpPr txBox="1">
                <a:spLocks noRot="1" noChangeAspect="1" noMove="1" noResize="1" noEditPoints="1" noAdjustHandles="1" noChangeArrowheads="1" noChangeShapeType="1" noTextEdit="1"/>
              </p:cNvSpPr>
              <p:nvPr/>
            </p:nvSpPr>
            <p:spPr>
              <a:xfrm>
                <a:off x="6378438" y="3359961"/>
                <a:ext cx="596348" cy="369332"/>
              </a:xfrm>
              <a:prstGeom prst="rect">
                <a:avLst/>
              </a:prstGeom>
              <a:blipFill>
                <a:blip r:embed="rId4"/>
                <a:stretch>
                  <a:fillRect r="-4167" b="-16667"/>
                </a:stretch>
              </a:blipFill>
            </p:spPr>
            <p:txBody>
              <a:bodyPr/>
              <a:lstStyle/>
              <a:p>
                <a:r>
                  <a:rPr lang="ja-JP" altLang="en-US">
                    <a:noFill/>
                  </a:rPr>
                  <a:t> </a:t>
                </a:r>
              </a:p>
            </p:txBody>
          </p:sp>
        </mc:Fallback>
      </mc:AlternateContent>
      <p:cxnSp>
        <p:nvCxnSpPr>
          <p:cNvPr id="6" name="直線矢印コネクタ 5">
            <a:extLst>
              <a:ext uri="{FF2B5EF4-FFF2-40B4-BE49-F238E27FC236}">
                <a16:creationId xmlns:a16="http://schemas.microsoft.com/office/drawing/2014/main" id="{F8AC96C1-079C-F8CB-5ECA-6E7A91B0D30C}"/>
              </a:ext>
            </a:extLst>
          </p:cNvPr>
          <p:cNvCxnSpPr/>
          <p:nvPr/>
        </p:nvCxnSpPr>
        <p:spPr>
          <a:xfrm>
            <a:off x="6988038" y="3693866"/>
            <a:ext cx="406676" cy="3619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F869AA61-36AD-F9A4-07BA-8A9F0986FB9A}"/>
              </a:ext>
            </a:extLst>
          </p:cNvPr>
          <p:cNvSpPr/>
          <p:nvPr/>
        </p:nvSpPr>
        <p:spPr>
          <a:xfrm>
            <a:off x="8406552" y="415664"/>
            <a:ext cx="1711602" cy="1711602"/>
          </a:xfrm>
          <a:prstGeom prst="ellipse">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172702B2-326E-7C2E-C663-3F536FDC1EDF}"/>
              </a:ext>
            </a:extLst>
          </p:cNvPr>
          <p:cNvSpPr/>
          <p:nvPr/>
        </p:nvSpPr>
        <p:spPr>
          <a:xfrm>
            <a:off x="9262353" y="1271465"/>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爆発 1 19">
            <a:extLst>
              <a:ext uri="{FF2B5EF4-FFF2-40B4-BE49-F238E27FC236}">
                <a16:creationId xmlns:a16="http://schemas.microsoft.com/office/drawing/2014/main" id="{2E9AB1B0-B929-E574-6E64-F6693E242F1B}"/>
              </a:ext>
            </a:extLst>
          </p:cNvPr>
          <p:cNvSpPr>
            <a:spLocks noChangeAspect="1"/>
          </p:cNvSpPr>
          <p:nvPr/>
        </p:nvSpPr>
        <p:spPr>
          <a:xfrm>
            <a:off x="10460547" y="2833275"/>
            <a:ext cx="320040" cy="349583"/>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21" name="爆発 1 20">
            <a:extLst>
              <a:ext uri="{FF2B5EF4-FFF2-40B4-BE49-F238E27FC236}">
                <a16:creationId xmlns:a16="http://schemas.microsoft.com/office/drawing/2014/main" id="{4AD8E2B2-77EF-CC27-1BB1-287F96EF1011}"/>
              </a:ext>
            </a:extLst>
          </p:cNvPr>
          <p:cNvSpPr>
            <a:spLocks noChangeAspect="1"/>
          </p:cNvSpPr>
          <p:nvPr/>
        </p:nvSpPr>
        <p:spPr>
          <a:xfrm>
            <a:off x="10729451" y="3091936"/>
            <a:ext cx="320040" cy="349583"/>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22" name="爆発 1 21">
            <a:extLst>
              <a:ext uri="{FF2B5EF4-FFF2-40B4-BE49-F238E27FC236}">
                <a16:creationId xmlns:a16="http://schemas.microsoft.com/office/drawing/2014/main" id="{34E5DE7D-CC66-2F99-BBC6-E1BBA056BFF9}"/>
              </a:ext>
            </a:extLst>
          </p:cNvPr>
          <p:cNvSpPr>
            <a:spLocks noChangeAspect="1"/>
          </p:cNvSpPr>
          <p:nvPr/>
        </p:nvSpPr>
        <p:spPr>
          <a:xfrm>
            <a:off x="11260244" y="3325796"/>
            <a:ext cx="320040" cy="349583"/>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23" name="爆発 1 22">
            <a:extLst>
              <a:ext uri="{FF2B5EF4-FFF2-40B4-BE49-F238E27FC236}">
                <a16:creationId xmlns:a16="http://schemas.microsoft.com/office/drawing/2014/main" id="{7006BC73-3438-AA64-0AA6-86BE20D590E5}"/>
              </a:ext>
            </a:extLst>
          </p:cNvPr>
          <p:cNvSpPr>
            <a:spLocks noChangeAspect="1"/>
          </p:cNvSpPr>
          <p:nvPr/>
        </p:nvSpPr>
        <p:spPr>
          <a:xfrm>
            <a:off x="11373313" y="4134922"/>
            <a:ext cx="320040" cy="349583"/>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61EAEF5-1ECB-4F68-ECE4-67990BD487A0}"/>
              </a:ext>
            </a:extLst>
          </p:cNvPr>
          <p:cNvSpPr txBox="1"/>
          <p:nvPr/>
        </p:nvSpPr>
        <p:spPr>
          <a:xfrm>
            <a:off x="10903776" y="2755439"/>
            <a:ext cx="516488" cy="369332"/>
          </a:xfrm>
          <a:prstGeom prst="rect">
            <a:avLst/>
          </a:prstGeom>
          <a:noFill/>
        </p:spPr>
        <p:txBody>
          <a:bodyPr wrap="none" rtlCol="0">
            <a:spAutoFit/>
          </a:bodyPr>
          <a:lstStyle/>
          <a:p>
            <a:r>
              <a:rPr kumimoji="1" lang="en-US" altLang="ja-JP" b="1" dirty="0"/>
              <a:t>SN</a:t>
            </a:r>
            <a:endParaRPr kumimoji="1" lang="ja-JP" altLang="en-US" b="1"/>
          </a:p>
        </p:txBody>
      </p:sp>
      <p:sp>
        <p:nvSpPr>
          <p:cNvPr id="29" name="テキスト ボックス 28">
            <a:extLst>
              <a:ext uri="{FF2B5EF4-FFF2-40B4-BE49-F238E27FC236}">
                <a16:creationId xmlns:a16="http://schemas.microsoft.com/office/drawing/2014/main" id="{C905C2ED-56B5-5EAF-12FC-7A802B809A04}"/>
              </a:ext>
            </a:extLst>
          </p:cNvPr>
          <p:cNvSpPr txBox="1"/>
          <p:nvPr/>
        </p:nvSpPr>
        <p:spPr>
          <a:xfrm>
            <a:off x="10376607" y="1064194"/>
            <a:ext cx="956429" cy="307777"/>
          </a:xfrm>
          <a:prstGeom prst="rect">
            <a:avLst/>
          </a:prstGeom>
          <a:noFill/>
        </p:spPr>
        <p:txBody>
          <a:bodyPr wrap="square" rtlCol="0">
            <a:spAutoFit/>
          </a:bodyPr>
          <a:lstStyle/>
          <a:p>
            <a:r>
              <a:rPr lang="ja-JP" altLang="en-US" sz="1400">
                <a:latin typeface="Hiragino Kaku Gothic ProN W3" panose="020B0300000000000000" pitchFamily="34" charset="-128"/>
                <a:ea typeface="Hiragino Kaku Gothic ProN W3" panose="020B0300000000000000" pitchFamily="34" charset="-128"/>
              </a:rPr>
              <a:t>バブル</a:t>
            </a:r>
            <a:endParaRPr kumimoji="1" lang="ja-JP" altLang="en-US" sz="1400">
              <a:latin typeface="Hiragino Kaku Gothic ProN W3" panose="020B0300000000000000" pitchFamily="34" charset="-128"/>
              <a:ea typeface="Hiragino Kaku Gothic ProN W3" panose="020B0300000000000000" pitchFamily="34" charset="-128"/>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5BC699C-011D-02E9-A49F-EA4879B00CC0}"/>
                  </a:ext>
                </a:extLst>
              </p:cNvPr>
              <p:cNvSpPr txBox="1"/>
              <p:nvPr/>
            </p:nvSpPr>
            <p:spPr>
              <a:xfrm>
                <a:off x="9388918" y="980813"/>
                <a:ext cx="6159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min</m:t>
                          </m:r>
                        </m:sub>
                      </m:sSub>
                    </m:oMath>
                  </m:oMathPara>
                </a14:m>
                <a:endParaRPr kumimoji="1" lang="ja-JP" altLang="en-US"/>
              </a:p>
            </p:txBody>
          </p:sp>
        </mc:Choice>
        <mc:Fallback xmlns="">
          <p:sp>
            <p:nvSpPr>
              <p:cNvPr id="5" name="テキスト ボックス 4">
                <a:extLst>
                  <a:ext uri="{FF2B5EF4-FFF2-40B4-BE49-F238E27FC236}">
                    <a16:creationId xmlns:a16="http://schemas.microsoft.com/office/drawing/2014/main" id="{D5BC699C-011D-02E9-A49F-EA4879B00CC0}"/>
                  </a:ext>
                </a:extLst>
              </p:cNvPr>
              <p:cNvSpPr txBox="1">
                <a:spLocks noRot="1" noChangeAspect="1" noMove="1" noResize="1" noEditPoints="1" noAdjustHandles="1" noChangeArrowheads="1" noChangeShapeType="1" noTextEdit="1"/>
              </p:cNvSpPr>
              <p:nvPr/>
            </p:nvSpPr>
            <p:spPr>
              <a:xfrm>
                <a:off x="9388918" y="980813"/>
                <a:ext cx="615979" cy="369332"/>
              </a:xfrm>
              <a:prstGeom prst="rect">
                <a:avLst/>
              </a:prstGeom>
              <a:blipFill>
                <a:blip r:embed="rId5"/>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4AC6CC5B-3C45-3E25-2335-FE218B74137D}"/>
                  </a:ext>
                </a:extLst>
              </p:cNvPr>
              <p:cNvSpPr txBox="1"/>
              <p:nvPr/>
            </p:nvSpPr>
            <p:spPr>
              <a:xfrm>
                <a:off x="8537893" y="914469"/>
                <a:ext cx="6159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ave</m:t>
                          </m:r>
                        </m:sub>
                      </m:sSub>
                    </m:oMath>
                  </m:oMathPara>
                </a14:m>
                <a:endParaRPr kumimoji="1" lang="ja-JP" altLang="en-US"/>
              </a:p>
            </p:txBody>
          </p:sp>
        </mc:Choice>
        <mc:Fallback xmlns="">
          <p:sp>
            <p:nvSpPr>
              <p:cNvPr id="10" name="テキスト ボックス 9">
                <a:extLst>
                  <a:ext uri="{FF2B5EF4-FFF2-40B4-BE49-F238E27FC236}">
                    <a16:creationId xmlns:a16="http://schemas.microsoft.com/office/drawing/2014/main" id="{4AC6CC5B-3C45-3E25-2335-FE218B74137D}"/>
                  </a:ext>
                </a:extLst>
              </p:cNvPr>
              <p:cNvSpPr txBox="1">
                <a:spLocks noRot="1" noChangeAspect="1" noMove="1" noResize="1" noEditPoints="1" noAdjustHandles="1" noChangeArrowheads="1" noChangeShapeType="1" noTextEdit="1"/>
              </p:cNvSpPr>
              <p:nvPr/>
            </p:nvSpPr>
            <p:spPr>
              <a:xfrm>
                <a:off x="8537893" y="914469"/>
                <a:ext cx="615979" cy="369332"/>
              </a:xfrm>
              <a:prstGeom prst="rect">
                <a:avLst/>
              </a:prstGeom>
              <a:blipFill>
                <a:blip r:embed="rId6"/>
                <a:stretch>
                  <a:fillRect b="-16667"/>
                </a:stretch>
              </a:blipFill>
            </p:spPr>
            <p:txBody>
              <a:bodyPr/>
              <a:lstStyle/>
              <a:p>
                <a:r>
                  <a:rPr lang="ja-JP" altLang="en-US">
                    <a:noFill/>
                  </a:rPr>
                  <a:t> </a:t>
                </a:r>
              </a:p>
            </p:txBody>
          </p:sp>
        </mc:Fallback>
      </mc:AlternateContent>
      <p:sp>
        <p:nvSpPr>
          <p:cNvPr id="11" name="星 5 10">
            <a:extLst>
              <a:ext uri="{FF2B5EF4-FFF2-40B4-BE49-F238E27FC236}">
                <a16:creationId xmlns:a16="http://schemas.microsoft.com/office/drawing/2014/main" id="{1F62127A-F779-C992-0EAE-25F3EB2E0259}"/>
              </a:ext>
            </a:extLst>
          </p:cNvPr>
          <p:cNvSpPr/>
          <p:nvPr/>
        </p:nvSpPr>
        <p:spPr>
          <a:xfrm>
            <a:off x="9198381" y="1214354"/>
            <a:ext cx="176682" cy="154535"/>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7B269E9B-D99B-BF9C-DEBE-EA14EC85D8D6}"/>
              </a:ext>
            </a:extLst>
          </p:cNvPr>
          <p:cNvCxnSpPr>
            <a:cxnSpLocks/>
          </p:cNvCxnSpPr>
          <p:nvPr/>
        </p:nvCxnSpPr>
        <p:spPr>
          <a:xfrm flipH="1">
            <a:off x="8406552" y="1290113"/>
            <a:ext cx="84837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a:extLst>
              <a:ext uri="{FF2B5EF4-FFF2-40B4-BE49-F238E27FC236}">
                <a16:creationId xmlns:a16="http://schemas.microsoft.com/office/drawing/2014/main" id="{D3C34E34-369B-892D-1D8E-C42EDDDA8EE4}"/>
              </a:ext>
            </a:extLst>
          </p:cNvPr>
          <p:cNvCxnSpPr>
            <a:cxnSpLocks/>
            <a:stCxn id="13" idx="0"/>
            <a:endCxn id="25" idx="2"/>
          </p:cNvCxnSpPr>
          <p:nvPr/>
        </p:nvCxnSpPr>
        <p:spPr>
          <a:xfrm flipV="1">
            <a:off x="9285213" y="1059493"/>
            <a:ext cx="103705" cy="211972"/>
          </a:xfrm>
          <a:prstGeom prst="straightConnector1">
            <a:avLst/>
          </a:prstGeom>
          <a:ln w="12700">
            <a:prstDash val="sys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70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676704-170A-8EEC-AA2C-B7185F12326A}"/>
              </a:ext>
            </a:extLst>
          </p:cNvPr>
          <p:cNvSpPr>
            <a:spLocks noGrp="1"/>
          </p:cNvSpPr>
          <p:nvPr>
            <p:ph type="title"/>
          </p:nvPr>
        </p:nvSpPr>
        <p:spPr/>
        <p:txBody>
          <a:bodyPr/>
          <a:lstStyle/>
          <a:p>
            <a:r>
              <a:rPr kumimoji="1" lang="en-US" altLang="ja-JP" dirty="0"/>
              <a:t>Results</a:t>
            </a:r>
            <a:br>
              <a:rPr kumimoji="1" lang="en-US" altLang="ja-JP" dirty="0"/>
            </a:br>
            <a:r>
              <a:rPr kumimoji="1" lang="en-US" altLang="ja-JP" sz="2800" dirty="0"/>
              <a:t>- </a:t>
            </a:r>
            <a:r>
              <a:rPr lang="ja-JP" altLang="en-US" sz="2800"/>
              <a:t>超新星バブルの進化</a:t>
            </a:r>
            <a:r>
              <a:rPr lang="en-US" altLang="ja-JP" sz="2800" dirty="0"/>
              <a:t> </a:t>
            </a:r>
            <a:r>
              <a:rPr kumimoji="1" lang="en-US" altLang="ja-JP" sz="2800" dirty="0"/>
              <a:t>-</a:t>
            </a:r>
            <a:endParaRPr kumimoji="1" lang="ja-JP" altLang="en-US" sz="2800"/>
          </a:p>
        </p:txBody>
      </p:sp>
      <p:sp>
        <p:nvSpPr>
          <p:cNvPr id="3" name="コンテンツ プレースホルダー 2">
            <a:extLst>
              <a:ext uri="{FF2B5EF4-FFF2-40B4-BE49-F238E27FC236}">
                <a16:creationId xmlns:a16="http://schemas.microsoft.com/office/drawing/2014/main" id="{A062FDB0-BD3A-7AFB-B183-1C59D3100940}"/>
              </a:ext>
            </a:extLst>
          </p:cNvPr>
          <p:cNvSpPr>
            <a:spLocks noGrp="1"/>
          </p:cNvSpPr>
          <p:nvPr>
            <p:ph idx="1"/>
          </p:nvPr>
        </p:nvSpPr>
        <p:spPr>
          <a:xfrm>
            <a:off x="838200" y="1825625"/>
            <a:ext cx="5605463" cy="4549775"/>
          </a:xfrm>
        </p:spPr>
        <p:txBody>
          <a:bodyPr>
            <a:normAutofit fontScale="70000" lnSpcReduction="20000"/>
          </a:bodyPr>
          <a:lstStyle/>
          <a:p>
            <a:r>
              <a:rPr kumimoji="1" lang="en-US" altLang="ja-JP" dirty="0"/>
              <a:t>m40</a:t>
            </a:r>
            <a:r>
              <a:rPr lang="en-US" altLang="ja-JP" dirty="0"/>
              <a:t>, m200</a:t>
            </a:r>
          </a:p>
          <a:p>
            <a:pPr marL="457200" lvl="1" indent="0">
              <a:buNone/>
            </a:pPr>
            <a:r>
              <a:rPr kumimoji="1" lang="ja-JP" altLang="en-US"/>
              <a:t>バブルの最小半径がハローの半径を超える</a:t>
            </a:r>
            <a:endParaRPr lang="en-US" altLang="ja-JP" dirty="0"/>
          </a:p>
          <a:p>
            <a:pPr marL="0" indent="0">
              <a:buNone/>
            </a:pPr>
            <a:endParaRPr kumimoji="1" lang="en-US" altLang="ja-JP" dirty="0"/>
          </a:p>
          <a:p>
            <a:r>
              <a:rPr kumimoji="1" lang="en-US" altLang="ja-JP" dirty="0"/>
              <a:t>m11</a:t>
            </a:r>
            <a:r>
              <a:rPr lang="en-US" altLang="ja-JP" dirty="0"/>
              <a:t>, m20</a:t>
            </a:r>
          </a:p>
          <a:p>
            <a:pPr marL="457200" lvl="1" indent="0">
              <a:buNone/>
            </a:pPr>
            <a:r>
              <a:rPr kumimoji="1" lang="ja-JP" altLang="en-US"/>
              <a:t>バブルの平均半径はハローの半径を超える一方、</a:t>
            </a:r>
            <a:br>
              <a:rPr kumimoji="1" lang="en-US" altLang="ja-JP" dirty="0"/>
            </a:br>
            <a:r>
              <a:rPr kumimoji="1" lang="ja-JP" altLang="en-US"/>
              <a:t>バブルの最小半径がハローの半径を超えない</a:t>
            </a:r>
            <a:endParaRPr kumimoji="1" lang="en" altLang="ja-JP" dirty="0"/>
          </a:p>
          <a:p>
            <a:pPr marL="457200" lvl="1" indent="0">
              <a:buNone/>
            </a:pPr>
            <a:endParaRPr lang="en" altLang="ja-JP" dirty="0"/>
          </a:p>
          <a:p>
            <a:pPr>
              <a:buFont typeface="システムフォント（レギュラー）"/>
              <a:buChar char="◦"/>
            </a:pPr>
            <a:r>
              <a:rPr lang="ja-JP" altLang="en-US"/>
              <a:t>初代星の質量によって超新星バブルの広がり方も大きく変わる</a:t>
            </a:r>
            <a:r>
              <a:rPr kumimoji="1" lang="en" altLang="ja-JP" dirty="0"/>
              <a:t> </a:t>
            </a:r>
            <a:endParaRPr kumimoji="1" lang="ja-JP" altLang="en-US"/>
          </a:p>
          <a:p>
            <a:pPr marL="457200" lvl="1" indent="0">
              <a:buNone/>
            </a:pPr>
            <a:endParaRPr kumimoji="1" lang="ja-JP" altLang="en-US"/>
          </a:p>
        </p:txBody>
      </p:sp>
      <p:pic>
        <p:nvPicPr>
          <p:cNvPr id="5" name="図 4">
            <a:extLst>
              <a:ext uri="{FF2B5EF4-FFF2-40B4-BE49-F238E27FC236}">
                <a16:creationId xmlns:a16="http://schemas.microsoft.com/office/drawing/2014/main" id="{EDA35D12-5851-A23E-FD16-03823A8E031D}"/>
              </a:ext>
            </a:extLst>
          </p:cNvPr>
          <p:cNvPicPr>
            <a:picLocks noChangeAspect="1"/>
          </p:cNvPicPr>
          <p:nvPr/>
        </p:nvPicPr>
        <p:blipFill rotWithShape="1">
          <a:blip r:embed="rId3"/>
          <a:srcRect l="7487" t="15104" r="17904" b="5584"/>
          <a:stretch/>
        </p:blipFill>
        <p:spPr>
          <a:xfrm>
            <a:off x="6443663" y="1825625"/>
            <a:ext cx="5457825" cy="4351338"/>
          </a:xfrm>
          <a:prstGeom prst="rect">
            <a:avLst/>
          </a:prstGeom>
        </p:spPr>
      </p:pic>
      <p:sp>
        <p:nvSpPr>
          <p:cNvPr id="6" name="テキスト ボックス 5">
            <a:extLst>
              <a:ext uri="{FF2B5EF4-FFF2-40B4-BE49-F238E27FC236}">
                <a16:creationId xmlns:a16="http://schemas.microsoft.com/office/drawing/2014/main" id="{5031597F-9B3B-D9E7-731D-7A6DA91881D3}"/>
              </a:ext>
            </a:extLst>
          </p:cNvPr>
          <p:cNvSpPr txBox="1"/>
          <p:nvPr/>
        </p:nvSpPr>
        <p:spPr>
          <a:xfrm>
            <a:off x="9426575" y="1367522"/>
            <a:ext cx="2943225" cy="646331"/>
          </a:xfrm>
          <a:prstGeom prst="rect">
            <a:avLst/>
          </a:prstGeom>
          <a:noFill/>
        </p:spPr>
        <p:txBody>
          <a:bodyPr wrap="square" rtlCol="0">
            <a:spAutoFit/>
          </a:bodyPr>
          <a:lstStyle/>
          <a:p>
            <a:r>
              <a:rPr lang="ja-JP" altLang="en-US">
                <a:latin typeface="Hiragino Kaku Gothic ProN W3" panose="020B0300000000000000" pitchFamily="34" charset="-128"/>
                <a:ea typeface="Hiragino Kaku Gothic ProN W3" panose="020B0300000000000000" pitchFamily="34" charset="-128"/>
              </a:rPr>
              <a:t>実線</a:t>
            </a:r>
            <a:r>
              <a:rPr kumimoji="1" lang="en-US" altLang="ja-JP" dirty="0">
                <a:latin typeface="Hiragino Kaku Gothic ProN W3" panose="020B0300000000000000" pitchFamily="34" charset="-128"/>
                <a:ea typeface="Hiragino Kaku Gothic ProN W3" panose="020B0300000000000000" pitchFamily="34" charset="-128"/>
              </a:rPr>
              <a:t> : </a:t>
            </a:r>
            <a:r>
              <a:rPr lang="ja-JP" altLang="en-US">
                <a:latin typeface="Hiragino Kaku Gothic ProN W3" panose="020B0300000000000000" pitchFamily="34" charset="-128"/>
                <a:ea typeface="Hiragino Kaku Gothic ProN W3" panose="020B0300000000000000" pitchFamily="34" charset="-128"/>
              </a:rPr>
              <a:t>平均半径</a:t>
            </a:r>
            <a:endParaRPr kumimoji="1" lang="en-US" altLang="ja-JP" dirty="0">
              <a:latin typeface="Hiragino Kaku Gothic ProN W3" panose="020B0300000000000000" pitchFamily="34" charset="-128"/>
              <a:ea typeface="Hiragino Kaku Gothic ProN W3" panose="020B0300000000000000" pitchFamily="34" charset="-128"/>
            </a:endParaRPr>
          </a:p>
          <a:p>
            <a:r>
              <a:rPr lang="ja-JP" altLang="en-US">
                <a:latin typeface="Hiragino Kaku Gothic ProN W3" panose="020B0300000000000000" pitchFamily="34" charset="-128"/>
                <a:ea typeface="Hiragino Kaku Gothic ProN W3" panose="020B0300000000000000" pitchFamily="34" charset="-128"/>
              </a:rPr>
              <a:t>破線</a:t>
            </a:r>
            <a:r>
              <a:rPr lang="en-US" altLang="ja-JP" dirty="0">
                <a:latin typeface="Hiragino Kaku Gothic ProN W3" panose="020B0300000000000000" pitchFamily="34" charset="-128"/>
                <a:ea typeface="Hiragino Kaku Gothic ProN W3" panose="020B0300000000000000" pitchFamily="34" charset="-128"/>
              </a:rPr>
              <a:t> : </a:t>
            </a:r>
            <a:r>
              <a:rPr lang="ja-JP" altLang="en-US">
                <a:latin typeface="Hiragino Kaku Gothic ProN W3" panose="020B0300000000000000" pitchFamily="34" charset="-128"/>
                <a:ea typeface="Hiragino Kaku Gothic ProN W3" panose="020B0300000000000000" pitchFamily="34" charset="-128"/>
              </a:rPr>
              <a:t>最小半径</a:t>
            </a:r>
            <a:endParaRPr lang="en-US" altLang="ja-JP" dirty="0">
              <a:latin typeface="Hiragino Kaku Gothic ProN W3" panose="020B0300000000000000" pitchFamily="34" charset="-128"/>
              <a:ea typeface="Hiragino Kaku Gothic ProN W3" panose="020B0300000000000000" pitchFamily="34" charset="-128"/>
            </a:endParaRPr>
          </a:p>
        </p:txBody>
      </p:sp>
      <p:sp>
        <p:nvSpPr>
          <p:cNvPr id="7" name="星 5 6">
            <a:extLst>
              <a:ext uri="{FF2B5EF4-FFF2-40B4-BE49-F238E27FC236}">
                <a16:creationId xmlns:a16="http://schemas.microsoft.com/office/drawing/2014/main" id="{278210C2-B37B-A135-9822-25C3379B6508}"/>
              </a:ext>
            </a:extLst>
          </p:cNvPr>
          <p:cNvSpPr/>
          <p:nvPr/>
        </p:nvSpPr>
        <p:spPr>
          <a:xfrm>
            <a:off x="11014710" y="4754880"/>
            <a:ext cx="354330" cy="320725"/>
          </a:xfrm>
          <a:prstGeom prst="star5">
            <a:avLst>
              <a:gd name="adj" fmla="val 22577"/>
              <a:gd name="hf" fmla="val 105146"/>
              <a:gd name="vf" fmla="val 11055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AC9183B-E940-572C-19CC-8AE6B3CA050A}"/>
                  </a:ext>
                </a:extLst>
              </p:cNvPr>
              <p:cNvSpPr txBox="1"/>
              <p:nvPr/>
            </p:nvSpPr>
            <p:spPr>
              <a:xfrm>
                <a:off x="6298926" y="2860020"/>
                <a:ext cx="596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 </m:t>
                          </m:r>
                          <m:r>
                            <m:rPr>
                              <m:sty m:val="p"/>
                            </m:rPr>
                            <a:rPr kumimoji="1" lang="en-US" altLang="ja-JP" b="0" i="0" smtClean="0">
                              <a:latin typeface="Cambria Math" panose="02040503050406030204" pitchFamily="18" charset="0"/>
                            </a:rPr>
                            <m:t>halo</m:t>
                          </m:r>
                        </m:sub>
                      </m:sSub>
                    </m:oMath>
                  </m:oMathPara>
                </a14:m>
                <a:endParaRPr kumimoji="1" lang="ja-JP" altLang="en-US"/>
              </a:p>
            </p:txBody>
          </p:sp>
        </mc:Choice>
        <mc:Fallback xmlns="">
          <p:sp>
            <p:nvSpPr>
              <p:cNvPr id="4" name="テキスト ボックス 3">
                <a:extLst>
                  <a:ext uri="{FF2B5EF4-FFF2-40B4-BE49-F238E27FC236}">
                    <a16:creationId xmlns:a16="http://schemas.microsoft.com/office/drawing/2014/main" id="{6AC9183B-E940-572C-19CC-8AE6B3CA050A}"/>
                  </a:ext>
                </a:extLst>
              </p:cNvPr>
              <p:cNvSpPr txBox="1">
                <a:spLocks noRot="1" noChangeAspect="1" noMove="1" noResize="1" noEditPoints="1" noAdjustHandles="1" noChangeArrowheads="1" noChangeShapeType="1" noTextEdit="1"/>
              </p:cNvSpPr>
              <p:nvPr/>
            </p:nvSpPr>
            <p:spPr>
              <a:xfrm>
                <a:off x="6298926" y="2860020"/>
                <a:ext cx="596348" cy="369332"/>
              </a:xfrm>
              <a:prstGeom prst="rect">
                <a:avLst/>
              </a:prstGeom>
              <a:blipFill>
                <a:blip r:embed="rId4"/>
                <a:stretch>
                  <a:fillRect r="-4167" b="-16667"/>
                </a:stretch>
              </a:blipFill>
            </p:spPr>
            <p:txBody>
              <a:bodyPr/>
              <a:lstStyle/>
              <a:p>
                <a:r>
                  <a:rPr lang="ja-JP" altLang="en-US">
                    <a:noFill/>
                  </a:rPr>
                  <a:t> </a:t>
                </a:r>
              </a:p>
            </p:txBody>
          </p:sp>
        </mc:Fallback>
      </mc:AlternateContent>
      <p:cxnSp>
        <p:nvCxnSpPr>
          <p:cNvPr id="8" name="直線矢印コネクタ 7">
            <a:extLst>
              <a:ext uri="{FF2B5EF4-FFF2-40B4-BE49-F238E27FC236}">
                <a16:creationId xmlns:a16="http://schemas.microsoft.com/office/drawing/2014/main" id="{3A481BFB-A040-5F16-F27F-A0C73DC76BDA}"/>
              </a:ext>
            </a:extLst>
          </p:cNvPr>
          <p:cNvCxnSpPr/>
          <p:nvPr/>
        </p:nvCxnSpPr>
        <p:spPr>
          <a:xfrm>
            <a:off x="6908526" y="3216100"/>
            <a:ext cx="406676" cy="3619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5EF2751-92BC-202D-9346-E0B81E99513A}"/>
              </a:ext>
            </a:extLst>
          </p:cNvPr>
          <p:cNvSpPr txBox="1"/>
          <p:nvPr/>
        </p:nvSpPr>
        <p:spPr>
          <a:xfrm>
            <a:off x="10455499" y="5729683"/>
            <a:ext cx="1206413" cy="584775"/>
          </a:xfrm>
          <a:prstGeom prst="rect">
            <a:avLst/>
          </a:prstGeom>
          <a:noFill/>
        </p:spPr>
        <p:txBody>
          <a:bodyPr wrap="square" rtlCol="0">
            <a:spAutoFit/>
          </a:bodyPr>
          <a:lstStyle/>
          <a:p>
            <a:r>
              <a:rPr kumimoji="1" lang="en-US" altLang="ja-JP" sz="1600" dirty="0">
                <a:latin typeface="Hiragino Kaku Gothic ProN W3" panose="020B0300000000000000" pitchFamily="34" charset="-128"/>
                <a:ea typeface="Hiragino Kaku Gothic ProN W3" panose="020B0300000000000000" pitchFamily="34" charset="-128"/>
              </a:rPr>
              <a:t>new stars</a:t>
            </a:r>
            <a:br>
              <a:rPr kumimoji="1" lang="en-US" altLang="ja-JP" sz="1600" dirty="0">
                <a:latin typeface="Hiragino Kaku Gothic ProN W3" panose="020B0300000000000000" pitchFamily="34" charset="-128"/>
                <a:ea typeface="Hiragino Kaku Gothic ProN W3" panose="020B0300000000000000" pitchFamily="34" charset="-128"/>
              </a:rPr>
            </a:br>
            <a:r>
              <a:rPr kumimoji="1" lang="en-US" altLang="ja-JP" sz="1600" dirty="0">
                <a:latin typeface="Hiragino Kaku Gothic ProN W3" panose="020B0300000000000000" pitchFamily="34" charset="-128"/>
                <a:ea typeface="Hiragino Kaku Gothic ProN W3" panose="020B0300000000000000" pitchFamily="34" charset="-128"/>
              </a:rPr>
              <a:t>(Pop II)</a:t>
            </a:r>
            <a:endParaRPr kumimoji="1" lang="ja-JP" altLang="en-US" sz="1600">
              <a:latin typeface="Hiragino Kaku Gothic ProN W3" panose="020B0300000000000000" pitchFamily="34" charset="-128"/>
              <a:ea typeface="Hiragino Kaku Gothic ProN W3" panose="020B0300000000000000" pitchFamily="34" charset="-128"/>
            </a:endParaRPr>
          </a:p>
        </p:txBody>
      </p:sp>
      <p:cxnSp>
        <p:nvCxnSpPr>
          <p:cNvPr id="11" name="直線矢印コネクタ 10">
            <a:extLst>
              <a:ext uri="{FF2B5EF4-FFF2-40B4-BE49-F238E27FC236}">
                <a16:creationId xmlns:a16="http://schemas.microsoft.com/office/drawing/2014/main" id="{10EA84DD-55B7-20ED-1925-17FFC8909BA8}"/>
              </a:ext>
            </a:extLst>
          </p:cNvPr>
          <p:cNvCxnSpPr>
            <a:cxnSpLocks/>
          </p:cNvCxnSpPr>
          <p:nvPr/>
        </p:nvCxnSpPr>
        <p:spPr>
          <a:xfrm flipV="1">
            <a:off x="11014710" y="5117692"/>
            <a:ext cx="128619" cy="6463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639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676704-170A-8EEC-AA2C-B7185F12326A}"/>
              </a:ext>
            </a:extLst>
          </p:cNvPr>
          <p:cNvSpPr>
            <a:spLocks noGrp="1"/>
          </p:cNvSpPr>
          <p:nvPr>
            <p:ph type="title"/>
          </p:nvPr>
        </p:nvSpPr>
        <p:spPr/>
        <p:txBody>
          <a:bodyPr>
            <a:normAutofit/>
          </a:bodyPr>
          <a:lstStyle/>
          <a:p>
            <a:r>
              <a:rPr kumimoji="1" lang="en-US" altLang="ja-JP" dirty="0"/>
              <a:t>Results</a:t>
            </a:r>
            <a:br>
              <a:rPr kumimoji="1" lang="en-US" altLang="ja-JP" dirty="0"/>
            </a:br>
            <a:r>
              <a:rPr kumimoji="1" lang="en-US" altLang="ja-JP" sz="2800" dirty="0"/>
              <a:t>- </a:t>
            </a:r>
            <a:r>
              <a:rPr lang="ja-JP" altLang="en-US" sz="2800"/>
              <a:t>電離フィードバックの星質量依存性</a:t>
            </a:r>
            <a:r>
              <a:rPr lang="en-US" altLang="ja-JP" sz="2800" dirty="0"/>
              <a:t> </a:t>
            </a:r>
            <a:r>
              <a:rPr kumimoji="1" lang="en-US" altLang="ja-JP" sz="2800" dirty="0"/>
              <a:t>-</a:t>
            </a:r>
            <a:endParaRPr kumimoji="1" lang="ja-JP" altLang="en-US" sz="2800"/>
          </a:p>
        </p:txBody>
      </p:sp>
      <p:sp>
        <p:nvSpPr>
          <p:cNvPr id="3" name="コンテンツ プレースホルダー 2">
            <a:extLst>
              <a:ext uri="{FF2B5EF4-FFF2-40B4-BE49-F238E27FC236}">
                <a16:creationId xmlns:a16="http://schemas.microsoft.com/office/drawing/2014/main" id="{A062FDB0-BD3A-7AFB-B183-1C59D3100940}"/>
              </a:ext>
            </a:extLst>
          </p:cNvPr>
          <p:cNvSpPr>
            <a:spLocks noGrp="1"/>
          </p:cNvSpPr>
          <p:nvPr>
            <p:ph idx="1"/>
          </p:nvPr>
        </p:nvSpPr>
        <p:spPr>
          <a:xfrm>
            <a:off x="838198" y="1825625"/>
            <a:ext cx="5044439" cy="2805752"/>
          </a:xfrm>
        </p:spPr>
        <p:txBody>
          <a:bodyPr>
            <a:normAutofit fontScale="85000" lnSpcReduction="10000"/>
          </a:bodyPr>
          <a:lstStyle/>
          <a:p>
            <a:pPr>
              <a:buFont typeface="システムフォント（レギュラー）"/>
              <a:buChar char="◦"/>
            </a:pPr>
            <a:r>
              <a:rPr kumimoji="1" lang="ja-JP" altLang="en-US"/>
              <a:t>初代星の質量が大きくなるほど、</a:t>
            </a:r>
            <a:r>
              <a:rPr lang="ja-JP" altLang="en-US"/>
              <a:t>電離</a:t>
            </a:r>
            <a:r>
              <a:rPr kumimoji="1" lang="ja-JP" altLang="en-US"/>
              <a:t>バブルは十分にハローを越えて広がる</a:t>
            </a:r>
            <a:endParaRPr kumimoji="1" lang="en-US" altLang="ja-JP" dirty="0"/>
          </a:p>
          <a:p>
            <a:pPr lvl="1" indent="-372600">
              <a:buFont typeface="システムフォント（レギュラー）"/>
              <a:buChar char="⇨"/>
            </a:pPr>
            <a:r>
              <a:rPr kumimoji="1" lang="ja-JP" altLang="en-US"/>
              <a:t>電離フィードバックは星質量が大きくなるほど遠くへ広がる傾向がある</a:t>
            </a:r>
            <a:endParaRPr kumimoji="1" lang="en-US" altLang="ja-JP" dirty="0"/>
          </a:p>
          <a:p>
            <a:pPr>
              <a:buFont typeface="システムフォント（レギュラー）"/>
              <a:buChar char="◦"/>
            </a:pPr>
            <a:endParaRPr kumimoji="1" lang="en-US" altLang="ja-JP" dirty="0"/>
          </a:p>
          <a:p>
            <a:pPr>
              <a:buFont typeface="システムフォント（レギュラー）"/>
              <a:buChar char="◦"/>
            </a:pPr>
            <a:endParaRPr kumimoji="1" lang="en" altLang="ja-JP" dirty="0"/>
          </a:p>
          <a:p>
            <a:pPr>
              <a:buFont typeface="システムフォント（レギュラー）"/>
              <a:buChar char="◦"/>
            </a:pPr>
            <a:endParaRPr kumimoji="1" lang="en" altLang="ja-JP" dirty="0"/>
          </a:p>
          <a:p>
            <a:pPr>
              <a:buFont typeface="システムフォント（レギュラー）"/>
              <a:buChar char="◦"/>
            </a:pPr>
            <a:endParaRPr kumimoji="1" lang="en" altLang="ja-JP" dirty="0"/>
          </a:p>
          <a:p>
            <a:endParaRPr lang="en" altLang="ja-JP" dirty="0"/>
          </a:p>
          <a:p>
            <a:endParaRPr kumimoji="1" lang="en" altLang="ja-JP" dirty="0"/>
          </a:p>
          <a:p>
            <a:endParaRPr kumimoji="1" lang="ja-JP" altLang="en-US"/>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053390B3-ED87-16DF-6465-C5E69E53928C}"/>
                  </a:ext>
                </a:extLst>
              </p:cNvPr>
              <p:cNvSpPr txBox="1"/>
              <p:nvPr/>
            </p:nvSpPr>
            <p:spPr>
              <a:xfrm>
                <a:off x="7073586" y="1027906"/>
                <a:ext cx="5044440" cy="912366"/>
              </a:xfrm>
              <a:prstGeom prst="rect">
                <a:avLst/>
              </a:prstGeom>
              <a:noFill/>
            </p:spPr>
            <p:txBody>
              <a:bodyPr wrap="square" rtlCol="0">
                <a:spAutoFit/>
              </a:bodyPr>
              <a:lstStyle/>
              <a:p>
                <a:pPr>
                  <a:lnSpc>
                    <a:spcPct val="130000"/>
                  </a:lnSpc>
                </a:pPr>
                <a:r>
                  <a:rPr kumimoji="1" lang="ja-JP" altLang="en-US" sz="1400"/>
                  <a:t>○</a:t>
                </a:r>
                <a:r>
                  <a:rPr kumimoji="1" lang="en-US" altLang="ja-JP" sz="1400" dirty="0"/>
                  <a:t> … </a:t>
                </a:r>
                <a:r>
                  <a:rPr kumimoji="1" lang="ja-JP" altLang="en-US" sz="1400"/>
                  <a:t>電離バブルが全ての方向で</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まで広がった</a:t>
                </a:r>
                <a:endParaRPr kumimoji="1" lang="en-US" altLang="ja-JP" sz="1400" dirty="0"/>
              </a:p>
              <a:p>
                <a:pPr>
                  <a:lnSpc>
                    <a:spcPct val="130000"/>
                  </a:lnSpc>
                </a:pPr>
                <a:r>
                  <a:rPr lang="en-US" altLang="ja-JP" sz="1400" dirty="0"/>
                  <a:t>× </a:t>
                </a:r>
                <a:r>
                  <a:rPr kumimoji="1" lang="en-US" altLang="ja-JP" sz="1400" dirty="0"/>
                  <a:t>… </a:t>
                </a:r>
                <a:r>
                  <a:rPr kumimoji="1" lang="ja-JP" altLang="en-US" sz="1400"/>
                  <a:t>電離バブルが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まで広がりきらない方向があった</a:t>
                </a:r>
                <a:endParaRPr kumimoji="1" lang="en-US" altLang="ja-JP" sz="1400" dirty="0"/>
              </a:p>
              <a:p>
                <a:pPr>
                  <a:lnSpc>
                    <a:spcPct val="130000"/>
                  </a:lnSpc>
                </a:pPr>
                <a:r>
                  <a:rPr lang="en-US" altLang="ja-JP" sz="1400" dirty="0"/>
                  <a:t>✖️</a:t>
                </a:r>
                <a:r>
                  <a:rPr kumimoji="1" lang="en-US" altLang="ja-JP" sz="1400" dirty="0"/>
                  <a:t> … </a:t>
                </a:r>
                <a:r>
                  <a:rPr kumimoji="1" lang="ja-JP" altLang="en-US" sz="1400"/>
                  <a:t>電離バブルの平均半径が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まで広がりきらなかった</a:t>
                </a:r>
                <a:endParaRPr kumimoji="1" lang="en-US" altLang="ja-JP" sz="1400" dirty="0"/>
              </a:p>
            </p:txBody>
          </p:sp>
        </mc:Choice>
        <mc:Fallback xmlns="">
          <p:sp>
            <p:nvSpPr>
              <p:cNvPr id="19" name="テキスト ボックス 18">
                <a:extLst>
                  <a:ext uri="{FF2B5EF4-FFF2-40B4-BE49-F238E27FC236}">
                    <a16:creationId xmlns:a16="http://schemas.microsoft.com/office/drawing/2014/main" id="{053390B3-ED87-16DF-6465-C5E69E53928C}"/>
                  </a:ext>
                </a:extLst>
              </p:cNvPr>
              <p:cNvSpPr txBox="1">
                <a:spLocks noRot="1" noChangeAspect="1" noMove="1" noResize="1" noEditPoints="1" noAdjustHandles="1" noChangeArrowheads="1" noChangeShapeType="1" noTextEdit="1"/>
              </p:cNvSpPr>
              <p:nvPr/>
            </p:nvSpPr>
            <p:spPr>
              <a:xfrm>
                <a:off x="7073586" y="1027906"/>
                <a:ext cx="5044440" cy="912366"/>
              </a:xfrm>
              <a:prstGeom prst="rect">
                <a:avLst/>
              </a:prstGeom>
              <a:blipFill>
                <a:blip r:embed="rId3"/>
                <a:stretch>
                  <a:fillRect l="-251" b="-6944"/>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2D7CBC3B-7BDF-BA2F-CF92-0B71295CF767}"/>
              </a:ext>
            </a:extLst>
          </p:cNvPr>
          <p:cNvPicPr>
            <a:picLocks noChangeAspect="1"/>
          </p:cNvPicPr>
          <p:nvPr/>
        </p:nvPicPr>
        <p:blipFill>
          <a:blip r:embed="rId4"/>
          <a:srcRect l="3355" t="16504" r="19372" b="6236"/>
          <a:stretch/>
        </p:blipFill>
        <p:spPr>
          <a:xfrm>
            <a:off x="5866368" y="1880897"/>
            <a:ext cx="6134472" cy="4600103"/>
          </a:xfrm>
          <a:prstGeom prst="rect">
            <a:avLst/>
          </a:prstGeom>
        </p:spPr>
      </p:pic>
      <p:sp>
        <p:nvSpPr>
          <p:cNvPr id="9" name="テキスト ボックス 8">
            <a:extLst>
              <a:ext uri="{FF2B5EF4-FFF2-40B4-BE49-F238E27FC236}">
                <a16:creationId xmlns:a16="http://schemas.microsoft.com/office/drawing/2014/main" id="{DF533223-9447-773D-8BEA-C7B2901B7519}"/>
              </a:ext>
            </a:extLst>
          </p:cNvPr>
          <p:cNvSpPr txBox="1"/>
          <p:nvPr/>
        </p:nvSpPr>
        <p:spPr>
          <a:xfrm>
            <a:off x="7234101" y="2150597"/>
            <a:ext cx="809837" cy="369332"/>
          </a:xfrm>
          <a:prstGeom prst="rect">
            <a:avLst/>
          </a:prstGeom>
          <a:noFill/>
        </p:spPr>
        <p:txBody>
          <a:bodyPr wrap="none" rtlCol="0">
            <a:spAutoFit/>
          </a:bodyPr>
          <a:lstStyle/>
          <a:p>
            <a:r>
              <a:rPr kumimoji="1" lang="en-US" altLang="ja-JP" dirty="0">
                <a:latin typeface="Hiragino Kaku Gothic ProN W3" panose="020B0300000000000000" pitchFamily="34" charset="-128"/>
                <a:ea typeface="Hiragino Kaku Gothic ProN W3" panose="020B0300000000000000" pitchFamily="34" charset="-128"/>
              </a:rPr>
              <a:t>halo0</a:t>
            </a:r>
            <a:endParaRPr kumimoji="1" lang="ja-JP" altLang="en-US">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136849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1DC86-85D3-658F-469D-0C879D49EB4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1584FD8-A92B-FFFD-E6C8-374782CE18C4}"/>
              </a:ext>
            </a:extLst>
          </p:cNvPr>
          <p:cNvSpPr>
            <a:spLocks noGrp="1"/>
          </p:cNvSpPr>
          <p:nvPr>
            <p:ph type="title"/>
          </p:nvPr>
        </p:nvSpPr>
        <p:spPr/>
        <p:txBody>
          <a:bodyPr>
            <a:normAutofit/>
          </a:bodyPr>
          <a:lstStyle/>
          <a:p>
            <a:r>
              <a:rPr kumimoji="1" lang="en-US" altLang="ja-JP" dirty="0"/>
              <a:t>Results</a:t>
            </a:r>
            <a:br>
              <a:rPr kumimoji="1" lang="en-US" altLang="ja-JP" dirty="0"/>
            </a:br>
            <a:r>
              <a:rPr kumimoji="1" lang="en-US" altLang="ja-JP" sz="2800" dirty="0"/>
              <a:t>- </a:t>
            </a:r>
            <a:r>
              <a:rPr kumimoji="1" lang="ja-JP" altLang="en-US" sz="2800"/>
              <a:t>超新星</a:t>
            </a:r>
            <a:r>
              <a:rPr lang="ja-JP" altLang="en-US" sz="2800"/>
              <a:t>フィードバックの星質量依存性</a:t>
            </a:r>
            <a:r>
              <a:rPr kumimoji="1" lang="en-US" altLang="ja-JP" sz="2800" dirty="0"/>
              <a:t>-</a:t>
            </a:r>
            <a:endParaRPr kumimoji="1" lang="ja-JP" altLang="en-US" sz="2800"/>
          </a:p>
        </p:txBody>
      </p:sp>
      <p:sp>
        <p:nvSpPr>
          <p:cNvPr id="3" name="コンテンツ プレースホルダー 2">
            <a:extLst>
              <a:ext uri="{FF2B5EF4-FFF2-40B4-BE49-F238E27FC236}">
                <a16:creationId xmlns:a16="http://schemas.microsoft.com/office/drawing/2014/main" id="{DCA0AF48-D95D-5F9E-9103-650ADFAB7C07}"/>
              </a:ext>
            </a:extLst>
          </p:cNvPr>
          <p:cNvSpPr>
            <a:spLocks noGrp="1"/>
          </p:cNvSpPr>
          <p:nvPr>
            <p:ph idx="1"/>
          </p:nvPr>
        </p:nvSpPr>
        <p:spPr>
          <a:xfrm>
            <a:off x="838198" y="1825625"/>
            <a:ext cx="5044439" cy="4420796"/>
          </a:xfrm>
        </p:spPr>
        <p:txBody>
          <a:bodyPr>
            <a:normAutofit fontScale="70000" lnSpcReduction="20000"/>
          </a:bodyPr>
          <a:lstStyle/>
          <a:p>
            <a:pPr>
              <a:buFont typeface="システムフォント（レギュラー）"/>
              <a:buChar char="◦"/>
            </a:pPr>
            <a:r>
              <a:rPr kumimoji="1" lang="ja-JP" altLang="en-US"/>
              <a:t>初代星の質量が大きくなるほど、超新星バブルはよりハローを越えて広がる傾向がある</a:t>
            </a:r>
            <a:endParaRPr kumimoji="1" lang="en-US" altLang="ja-JP" dirty="0"/>
          </a:p>
          <a:p>
            <a:pPr>
              <a:buFont typeface="システムフォント（レギュラー）"/>
              <a:buChar char="◦"/>
            </a:pPr>
            <a:endParaRPr kumimoji="1" lang="en-US" altLang="ja-JP" dirty="0"/>
          </a:p>
          <a:p>
            <a:pPr>
              <a:buFont typeface="システムフォント（レギュラー）"/>
              <a:buChar char="◦"/>
            </a:pPr>
            <a:r>
              <a:rPr lang="ja-JP" altLang="en-US"/>
              <a:t>電離バブルが十分に広がらなかった</a:t>
            </a:r>
            <a:r>
              <a:rPr kumimoji="1" lang="en-US" altLang="ja-JP" dirty="0"/>
              <a:t>m11</a:t>
            </a:r>
            <a:r>
              <a:rPr lang="en-US" altLang="ja-JP" dirty="0"/>
              <a:t>, m20</a:t>
            </a:r>
            <a:r>
              <a:rPr lang="ja-JP" altLang="en-US"/>
              <a:t>では、超新星バブルも十分に広がらなかった</a:t>
            </a:r>
            <a:endParaRPr kumimoji="1" lang="en" altLang="ja-JP" dirty="0"/>
          </a:p>
          <a:p>
            <a:pPr lvl="1" indent="-372600">
              <a:buFont typeface="システムフォント（レギュラー）"/>
              <a:buChar char="⇨"/>
            </a:pPr>
            <a:r>
              <a:rPr lang="ja-JP" altLang="en-US" sz="2900"/>
              <a:t>電離フィードバックのかかり方が、超新星バブルのフィードバックに</a:t>
            </a:r>
            <a:br>
              <a:rPr lang="en-US" altLang="ja-JP" sz="2900" dirty="0"/>
            </a:br>
            <a:r>
              <a:rPr lang="ja-JP" altLang="en-US" sz="2900"/>
              <a:t>影響を与えている</a:t>
            </a:r>
            <a:endParaRPr kumimoji="1" lang="en" altLang="ja-JP" sz="2200" dirty="0"/>
          </a:p>
          <a:p>
            <a:pPr>
              <a:buFont typeface="システムフォント（レギュラー）"/>
              <a:buChar char="◦"/>
            </a:pPr>
            <a:endParaRPr kumimoji="1" lang="en" altLang="ja-JP" dirty="0"/>
          </a:p>
          <a:p>
            <a:endParaRPr lang="en" altLang="ja-JP" dirty="0"/>
          </a:p>
          <a:p>
            <a:endParaRPr kumimoji="1" lang="en" altLang="ja-JP" dirty="0"/>
          </a:p>
          <a:p>
            <a:endParaRPr kumimoji="1" lang="ja-JP" altLang="en-US"/>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118E3FC5-1DCA-5EEA-E988-CFAE2C2EDAC2}"/>
                  </a:ext>
                </a:extLst>
              </p:cNvPr>
              <p:cNvSpPr txBox="1"/>
              <p:nvPr/>
            </p:nvSpPr>
            <p:spPr>
              <a:xfrm>
                <a:off x="7825839" y="235124"/>
                <a:ext cx="3998026" cy="1753365"/>
              </a:xfrm>
              <a:prstGeom prst="rect">
                <a:avLst/>
              </a:prstGeom>
              <a:noFill/>
            </p:spPr>
            <p:txBody>
              <a:bodyPr wrap="square" rtlCol="0">
                <a:spAutoFit/>
              </a:bodyPr>
              <a:lstStyle/>
              <a:p>
                <a:pPr>
                  <a:lnSpc>
                    <a:spcPct val="130000"/>
                  </a:lnSpc>
                </a:pPr>
                <a:r>
                  <a:rPr kumimoji="1" lang="ja-JP" altLang="en-US" sz="1400"/>
                  <a:t>○</a:t>
                </a:r>
                <a:r>
                  <a:rPr kumimoji="1" lang="en-US" altLang="ja-JP" sz="1400" dirty="0"/>
                  <a:t> … </a:t>
                </a:r>
                <a:r>
                  <a:rPr lang="ja-JP" altLang="en-US" sz="1400"/>
                  <a:t>超新星</a:t>
                </a:r>
                <a:r>
                  <a:rPr kumimoji="1" lang="ja-JP" altLang="en-US" sz="1400"/>
                  <a:t>バブルが全ての方向で</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a:t>
                </a:r>
                <a:br>
                  <a:rPr kumimoji="1" lang="en-US" altLang="ja-JP" sz="1400" dirty="0"/>
                </a:br>
                <a:r>
                  <a:rPr kumimoji="1" lang="en-US" altLang="ja-JP" sz="1400" dirty="0"/>
                  <a:t>         </a:t>
                </a:r>
                <a:r>
                  <a:rPr kumimoji="1" lang="ja-JP" altLang="en-US" sz="1400"/>
                  <a:t>広がった</a:t>
                </a:r>
                <a:endParaRPr kumimoji="1" lang="en-US" altLang="ja-JP" sz="1400" dirty="0"/>
              </a:p>
              <a:p>
                <a:pPr>
                  <a:lnSpc>
                    <a:spcPct val="130000"/>
                  </a:lnSpc>
                </a:pPr>
                <a:r>
                  <a:rPr lang="en-US" altLang="ja-JP" sz="1400" dirty="0"/>
                  <a:t>× </a:t>
                </a:r>
                <a:r>
                  <a:rPr kumimoji="1" lang="en-US" altLang="ja-JP" sz="1400" dirty="0"/>
                  <a:t>… </a:t>
                </a:r>
                <a:r>
                  <a:rPr lang="ja-JP" altLang="en-US" sz="1400"/>
                  <a:t>超新星</a:t>
                </a:r>
                <a:r>
                  <a:rPr kumimoji="1" lang="ja-JP" altLang="en-US" sz="1400"/>
                  <a:t>バブルが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まで広がりきらない</a:t>
                </a:r>
                <a:br>
                  <a:rPr lang="en-US" altLang="ja-JP" sz="1400" dirty="0"/>
                </a:br>
                <a:r>
                  <a:rPr lang="en-US" altLang="ja-JP" sz="1400" dirty="0"/>
                  <a:t>       </a:t>
                </a:r>
                <a:r>
                  <a:rPr kumimoji="1" lang="en-US" altLang="ja-JP" sz="1400" dirty="0"/>
                  <a:t>  </a:t>
                </a:r>
                <a:r>
                  <a:rPr kumimoji="1" lang="ja-JP" altLang="en-US" sz="1400"/>
                  <a:t>方向があった</a:t>
                </a:r>
                <a:endParaRPr kumimoji="1" lang="en-US" altLang="ja-JP" sz="1400" dirty="0"/>
              </a:p>
              <a:p>
                <a:pPr>
                  <a:lnSpc>
                    <a:spcPct val="130000"/>
                  </a:lnSpc>
                </a:pPr>
                <a:r>
                  <a:rPr lang="en-US" altLang="ja-JP" sz="1400" dirty="0"/>
                  <a:t>✖️</a:t>
                </a:r>
                <a:r>
                  <a:rPr kumimoji="1" lang="en-US" altLang="ja-JP" sz="1400" dirty="0"/>
                  <a:t> … </a:t>
                </a:r>
                <a:r>
                  <a:rPr lang="ja-JP" altLang="en-US" sz="1400"/>
                  <a:t>超新星</a:t>
                </a:r>
                <a:r>
                  <a:rPr kumimoji="1" lang="ja-JP" altLang="en-US" sz="1400"/>
                  <a:t>バブルの平均半径が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a:t>
                </a:r>
                <a:br>
                  <a:rPr kumimoji="1" lang="en-US" altLang="ja-JP" sz="1400"/>
                </a:br>
                <a:r>
                  <a:rPr kumimoji="1" lang="en-US" altLang="ja-JP" sz="1400"/>
                  <a:t>         </a:t>
                </a:r>
                <a:r>
                  <a:rPr kumimoji="1" lang="ja-JP" altLang="en-US" sz="1400"/>
                  <a:t>広がりきらなかった</a:t>
                </a:r>
                <a:endParaRPr kumimoji="1" lang="en-US" altLang="ja-JP" sz="1400" dirty="0"/>
              </a:p>
            </p:txBody>
          </p:sp>
        </mc:Choice>
        <mc:Fallback xmlns="">
          <p:sp>
            <p:nvSpPr>
              <p:cNvPr id="19" name="テキスト ボックス 18">
                <a:extLst>
                  <a:ext uri="{FF2B5EF4-FFF2-40B4-BE49-F238E27FC236}">
                    <a16:creationId xmlns:a16="http://schemas.microsoft.com/office/drawing/2014/main" id="{118E3FC5-1DCA-5EEA-E988-CFAE2C2EDAC2}"/>
                  </a:ext>
                </a:extLst>
              </p:cNvPr>
              <p:cNvSpPr txBox="1">
                <a:spLocks noRot="1" noChangeAspect="1" noMove="1" noResize="1" noEditPoints="1" noAdjustHandles="1" noChangeArrowheads="1" noChangeShapeType="1" noTextEdit="1"/>
              </p:cNvSpPr>
              <p:nvPr/>
            </p:nvSpPr>
            <p:spPr>
              <a:xfrm>
                <a:off x="7825839" y="235124"/>
                <a:ext cx="3998026" cy="1753365"/>
              </a:xfrm>
              <a:prstGeom prst="rect">
                <a:avLst/>
              </a:prstGeom>
              <a:blipFill>
                <a:blip r:embed="rId3"/>
                <a:stretch>
                  <a:fillRect l="-633" b="-2878"/>
                </a:stretch>
              </a:blipFill>
            </p:spPr>
            <p:txBody>
              <a:bodyPr/>
              <a:lstStyle/>
              <a:p>
                <a:r>
                  <a:rPr lang="ja-JP" altLang="en-US">
                    <a:noFill/>
                  </a:rPr>
                  <a:t> </a:t>
                </a:r>
              </a:p>
            </p:txBody>
          </p:sp>
        </mc:Fallback>
      </mc:AlternateContent>
      <p:pic>
        <p:nvPicPr>
          <p:cNvPr id="6" name="図 5">
            <a:extLst>
              <a:ext uri="{FF2B5EF4-FFF2-40B4-BE49-F238E27FC236}">
                <a16:creationId xmlns:a16="http://schemas.microsoft.com/office/drawing/2014/main" id="{3F5E091D-1729-068E-4846-76336D31707F}"/>
              </a:ext>
            </a:extLst>
          </p:cNvPr>
          <p:cNvPicPr>
            <a:picLocks noChangeAspect="1"/>
          </p:cNvPicPr>
          <p:nvPr/>
        </p:nvPicPr>
        <p:blipFill>
          <a:blip r:embed="rId4"/>
          <a:srcRect l="3680" t="16720" r="18885" b="6439"/>
          <a:stretch/>
        </p:blipFill>
        <p:spPr>
          <a:xfrm>
            <a:off x="5882637" y="1897683"/>
            <a:ext cx="6174385" cy="4595192"/>
          </a:xfrm>
          <a:prstGeom prst="rect">
            <a:avLst/>
          </a:prstGeom>
        </p:spPr>
      </p:pic>
      <p:sp>
        <p:nvSpPr>
          <p:cNvPr id="10" name="テキスト ボックス 9">
            <a:extLst>
              <a:ext uri="{FF2B5EF4-FFF2-40B4-BE49-F238E27FC236}">
                <a16:creationId xmlns:a16="http://schemas.microsoft.com/office/drawing/2014/main" id="{F19F7567-0732-74A4-26D0-5B89018467FA}"/>
              </a:ext>
            </a:extLst>
          </p:cNvPr>
          <p:cNvSpPr txBox="1"/>
          <p:nvPr/>
        </p:nvSpPr>
        <p:spPr>
          <a:xfrm>
            <a:off x="7234101" y="2150597"/>
            <a:ext cx="809837" cy="369332"/>
          </a:xfrm>
          <a:prstGeom prst="rect">
            <a:avLst/>
          </a:prstGeom>
          <a:noFill/>
        </p:spPr>
        <p:txBody>
          <a:bodyPr wrap="none" rtlCol="0">
            <a:spAutoFit/>
          </a:bodyPr>
          <a:lstStyle/>
          <a:p>
            <a:r>
              <a:rPr kumimoji="1" lang="en-US" altLang="ja-JP" dirty="0">
                <a:latin typeface="Hiragino Kaku Gothic ProN W3" panose="020B0300000000000000" pitchFamily="34" charset="-128"/>
                <a:ea typeface="Hiragino Kaku Gothic ProN W3" panose="020B0300000000000000" pitchFamily="34" charset="-128"/>
              </a:rPr>
              <a:t>halo0</a:t>
            </a:r>
            <a:endParaRPr kumimoji="1" lang="ja-JP" altLang="en-US">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73662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6FA8A-997C-76EB-C8A1-2410320C136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264D9D8-907C-61DF-75B3-9FEDDA3F061A}"/>
              </a:ext>
            </a:extLst>
          </p:cNvPr>
          <p:cNvSpPr>
            <a:spLocks noGrp="1"/>
          </p:cNvSpPr>
          <p:nvPr>
            <p:ph type="title"/>
          </p:nvPr>
        </p:nvSpPr>
        <p:spPr/>
        <p:txBody>
          <a:bodyPr>
            <a:normAutofit/>
          </a:bodyPr>
          <a:lstStyle/>
          <a:p>
            <a:r>
              <a:rPr kumimoji="1" lang="en-US" altLang="ja-JP" dirty="0"/>
              <a:t>Results</a:t>
            </a:r>
            <a:br>
              <a:rPr kumimoji="1" lang="en-US" altLang="ja-JP" dirty="0"/>
            </a:br>
            <a:r>
              <a:rPr kumimoji="1" lang="en-US" altLang="ja-JP" sz="2800" dirty="0"/>
              <a:t>- </a:t>
            </a:r>
            <a:r>
              <a:rPr kumimoji="1" lang="ja-JP" altLang="en-US" sz="2800"/>
              <a:t>初代星フィードバックの臨界質量</a:t>
            </a:r>
            <a:r>
              <a:rPr kumimoji="1" lang="en-US" altLang="ja-JP" sz="2800" dirty="0"/>
              <a:t> -</a:t>
            </a:r>
            <a:endParaRPr kumimoji="1" lang="ja-JP" altLang="en-US" sz="2800"/>
          </a:p>
        </p:txBody>
      </p:sp>
      <p:sp>
        <p:nvSpPr>
          <p:cNvPr id="3" name="コンテンツ プレースホルダー 2">
            <a:extLst>
              <a:ext uri="{FF2B5EF4-FFF2-40B4-BE49-F238E27FC236}">
                <a16:creationId xmlns:a16="http://schemas.microsoft.com/office/drawing/2014/main" id="{59CFD363-E143-9891-7110-015C7E33CE8A}"/>
              </a:ext>
            </a:extLst>
          </p:cNvPr>
          <p:cNvSpPr>
            <a:spLocks noGrp="1"/>
          </p:cNvSpPr>
          <p:nvPr>
            <p:ph idx="1"/>
          </p:nvPr>
        </p:nvSpPr>
        <p:spPr>
          <a:xfrm>
            <a:off x="838198" y="1825625"/>
            <a:ext cx="5044439" cy="4095115"/>
          </a:xfrm>
        </p:spPr>
        <p:txBody>
          <a:bodyPr>
            <a:normAutofit fontScale="62500" lnSpcReduction="20000"/>
          </a:bodyPr>
          <a:lstStyle/>
          <a:p>
            <a:pPr>
              <a:buFont typeface="システムフォント（レギュラー）"/>
              <a:buChar char="◦"/>
            </a:pPr>
            <a:r>
              <a:rPr kumimoji="1" lang="ja-JP" altLang="en-US"/>
              <a:t>初代星質量が大きいほど電離バブルが広がる</a:t>
            </a:r>
            <a:endParaRPr kumimoji="1" lang="en-US" altLang="ja-JP" dirty="0"/>
          </a:p>
          <a:p>
            <a:pPr>
              <a:buFont typeface="システムフォント（レギュラー）"/>
              <a:buChar char="◦"/>
            </a:pPr>
            <a:r>
              <a:rPr kumimoji="1" lang="ja-JP" altLang="en-US"/>
              <a:t>ハローの質量が大きくなると、小さい質量の星で電離バブルが広がらなくなる</a:t>
            </a:r>
            <a:endParaRPr kumimoji="1" lang="en" altLang="ja-JP" dirty="0"/>
          </a:p>
          <a:p>
            <a:pPr lvl="1">
              <a:buFont typeface="システムフォント（レギュラー）"/>
              <a:buChar char="⇨"/>
            </a:pPr>
            <a:r>
              <a:rPr kumimoji="1" lang="en" altLang="ja-JP" sz="2900" dirty="0" err="1"/>
              <a:t>Kitayama</a:t>
            </a:r>
            <a:r>
              <a:rPr kumimoji="1" lang="en" altLang="ja-JP" sz="2900" dirty="0"/>
              <a:t> et al. (2004)</a:t>
            </a:r>
            <a:r>
              <a:rPr kumimoji="1" lang="ja-JP" altLang="en-US" sz="2900"/>
              <a:t>の</a:t>
            </a:r>
            <a:br>
              <a:rPr kumimoji="1" lang="en-US" altLang="ja-JP" sz="2900" dirty="0"/>
            </a:br>
            <a:r>
              <a:rPr kumimoji="1" lang="en-US" altLang="ja-JP" sz="2900" dirty="0"/>
              <a:t>1</a:t>
            </a:r>
            <a:r>
              <a:rPr kumimoji="1" lang="ja-JP" altLang="en-US" sz="2900"/>
              <a:t>次元計算と一致する傾向</a:t>
            </a:r>
            <a:endParaRPr kumimoji="1" lang="en" altLang="ja-JP" sz="2900" dirty="0"/>
          </a:p>
          <a:p>
            <a:pPr lvl="1">
              <a:buFont typeface="システムフォント（レギュラー）"/>
              <a:buChar char="⇨"/>
            </a:pPr>
            <a:endParaRPr kumimoji="1" lang="en" altLang="ja-JP" dirty="0"/>
          </a:p>
          <a:p>
            <a:pPr>
              <a:buFont typeface="システムフォント（レギュラー）"/>
              <a:buChar char="◦"/>
            </a:pPr>
            <a:r>
              <a:rPr kumimoji="1" lang="en-US" altLang="ja-JP" sz="2800" dirty="0"/>
              <a:t>1</a:t>
            </a:r>
            <a:r>
              <a:rPr kumimoji="1" lang="ja-JP" altLang="en-US" sz="2800"/>
              <a:t>次元計算と</a:t>
            </a:r>
            <a:r>
              <a:rPr lang="ja-JP" altLang="en-US"/>
              <a:t>比べ、全体的に電離バブルがより広がっている傾向にある</a:t>
            </a:r>
            <a:endParaRPr kumimoji="1" lang="en" altLang="ja-JP" dirty="0"/>
          </a:p>
          <a:p>
            <a:pPr lvl="1"/>
            <a:r>
              <a:rPr lang="ja-JP" altLang="en-US"/>
              <a:t>解像度の問題？</a:t>
            </a:r>
            <a:endParaRPr lang="en" altLang="ja-JP" dirty="0"/>
          </a:p>
          <a:p>
            <a:pPr>
              <a:buFont typeface="システムフォント（レギュラー）"/>
              <a:buChar char="◦"/>
            </a:pPr>
            <a:endParaRPr kumimoji="1" lang="en" altLang="ja-JP" dirty="0"/>
          </a:p>
          <a:p>
            <a:pPr>
              <a:buFont typeface="システムフォント（レギュラー）"/>
              <a:buChar char="◦"/>
            </a:pPr>
            <a:endParaRPr kumimoji="1" lang="en" altLang="ja-JP" dirty="0"/>
          </a:p>
          <a:p>
            <a:endParaRPr lang="en" altLang="ja-JP" dirty="0"/>
          </a:p>
          <a:p>
            <a:endParaRPr kumimoji="1" lang="en" altLang="ja-JP" dirty="0"/>
          </a:p>
          <a:p>
            <a:endParaRPr kumimoji="1" lang="ja-JP" altLang="en-US"/>
          </a:p>
        </p:txBody>
      </p:sp>
      <p:pic>
        <p:nvPicPr>
          <p:cNvPr id="17" name="図 16">
            <a:extLst>
              <a:ext uri="{FF2B5EF4-FFF2-40B4-BE49-F238E27FC236}">
                <a16:creationId xmlns:a16="http://schemas.microsoft.com/office/drawing/2014/main" id="{7840ACE0-F0A3-1725-8A66-B29ABBF91FF4}"/>
              </a:ext>
            </a:extLst>
          </p:cNvPr>
          <p:cNvPicPr>
            <a:picLocks noChangeAspect="1"/>
          </p:cNvPicPr>
          <p:nvPr/>
        </p:nvPicPr>
        <p:blipFill>
          <a:blip r:embed="rId3"/>
          <a:srcRect l="3385" t="16666" r="19270" b="6877"/>
          <a:stretch/>
        </p:blipFill>
        <p:spPr>
          <a:xfrm>
            <a:off x="5843460" y="1896429"/>
            <a:ext cx="6116130" cy="4534585"/>
          </a:xfrm>
          <a:prstGeom prst="rect">
            <a:avLst/>
          </a:prstGeom>
        </p:spPr>
      </p:pic>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6746277D-4C9C-0F9F-3199-15E40B4D53A1}"/>
                  </a:ext>
                </a:extLst>
              </p:cNvPr>
              <p:cNvSpPr txBox="1"/>
              <p:nvPr/>
            </p:nvSpPr>
            <p:spPr>
              <a:xfrm>
                <a:off x="7014211" y="1027906"/>
                <a:ext cx="5044440" cy="912366"/>
              </a:xfrm>
              <a:prstGeom prst="rect">
                <a:avLst/>
              </a:prstGeom>
              <a:noFill/>
            </p:spPr>
            <p:txBody>
              <a:bodyPr wrap="square" rtlCol="0">
                <a:spAutoFit/>
              </a:bodyPr>
              <a:lstStyle/>
              <a:p>
                <a:pPr>
                  <a:lnSpc>
                    <a:spcPct val="130000"/>
                  </a:lnSpc>
                </a:pPr>
                <a:r>
                  <a:rPr kumimoji="1" lang="ja-JP" altLang="en-US" sz="1400"/>
                  <a:t>○</a:t>
                </a:r>
                <a:r>
                  <a:rPr kumimoji="1" lang="en-US" altLang="ja-JP" sz="1400" dirty="0"/>
                  <a:t> … </a:t>
                </a:r>
                <a:r>
                  <a:rPr kumimoji="1" lang="ja-JP" altLang="en-US" sz="1400"/>
                  <a:t>電離バブルが全ての方向で</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まで広がった</a:t>
                </a:r>
                <a:endParaRPr kumimoji="1" lang="en-US" altLang="ja-JP" sz="1400" dirty="0"/>
              </a:p>
              <a:p>
                <a:pPr>
                  <a:lnSpc>
                    <a:spcPct val="130000"/>
                  </a:lnSpc>
                </a:pPr>
                <a:r>
                  <a:rPr lang="en-US" altLang="ja-JP" sz="1400" dirty="0"/>
                  <a:t>× </a:t>
                </a:r>
                <a:r>
                  <a:rPr kumimoji="1" lang="en-US" altLang="ja-JP" sz="1400" dirty="0"/>
                  <a:t>… </a:t>
                </a:r>
                <a:r>
                  <a:rPr kumimoji="1" lang="ja-JP" altLang="en-US" sz="1400"/>
                  <a:t>電離バブルが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まで広がりきらない方向があった</a:t>
                </a:r>
                <a:endParaRPr kumimoji="1" lang="en-US" altLang="ja-JP" sz="1400" dirty="0"/>
              </a:p>
              <a:p>
                <a:pPr>
                  <a:lnSpc>
                    <a:spcPct val="130000"/>
                  </a:lnSpc>
                </a:pPr>
                <a:r>
                  <a:rPr lang="en-US" altLang="ja-JP" sz="1400" dirty="0"/>
                  <a:t>✖️</a:t>
                </a:r>
                <a:r>
                  <a:rPr kumimoji="1" lang="en-US" altLang="ja-JP" sz="1400" dirty="0"/>
                  <a:t> … </a:t>
                </a:r>
                <a:r>
                  <a:rPr kumimoji="1" lang="ja-JP" altLang="en-US" sz="1400"/>
                  <a:t>電離バブルの平均半径が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まで広がりきらなかった</a:t>
                </a:r>
                <a:endParaRPr kumimoji="1" lang="en-US" altLang="ja-JP" sz="1400" dirty="0"/>
              </a:p>
            </p:txBody>
          </p:sp>
        </mc:Choice>
        <mc:Fallback xmlns="">
          <p:sp>
            <p:nvSpPr>
              <p:cNvPr id="19" name="テキスト ボックス 18">
                <a:extLst>
                  <a:ext uri="{FF2B5EF4-FFF2-40B4-BE49-F238E27FC236}">
                    <a16:creationId xmlns:a16="http://schemas.microsoft.com/office/drawing/2014/main" id="{053390B3-ED87-16DF-6465-C5E69E53928C}"/>
                  </a:ext>
                </a:extLst>
              </p:cNvPr>
              <p:cNvSpPr txBox="1">
                <a:spLocks noRot="1" noChangeAspect="1" noMove="1" noResize="1" noEditPoints="1" noAdjustHandles="1" noChangeArrowheads="1" noChangeShapeType="1" noTextEdit="1"/>
              </p:cNvSpPr>
              <p:nvPr/>
            </p:nvSpPr>
            <p:spPr>
              <a:xfrm>
                <a:off x="7014211" y="1027906"/>
                <a:ext cx="5044440" cy="912366"/>
              </a:xfrm>
              <a:prstGeom prst="rect">
                <a:avLst/>
              </a:prstGeom>
              <a:blipFill>
                <a:blip r:embed="rId4"/>
                <a:stretch>
                  <a:fillRect l="-503" b="-6944"/>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7C2BF65F-A441-0DCB-2155-C921AC78224E}"/>
              </a:ext>
            </a:extLst>
          </p:cNvPr>
          <p:cNvSpPr txBox="1"/>
          <p:nvPr/>
        </p:nvSpPr>
        <p:spPr>
          <a:xfrm>
            <a:off x="8820482" y="5084423"/>
            <a:ext cx="2125759" cy="584775"/>
          </a:xfrm>
          <a:prstGeom prst="rect">
            <a:avLst/>
          </a:prstGeom>
          <a:noFill/>
        </p:spPr>
        <p:txBody>
          <a:bodyPr wrap="square" rtlCol="0">
            <a:spAutoFit/>
          </a:bodyPr>
          <a:lstStyle/>
          <a:p>
            <a:r>
              <a:rPr lang="ja-JP" altLang="en-US" sz="1600">
                <a:latin typeface="Hiragino Kaku Gothic ProN W3" panose="020B0300000000000000" pitchFamily="34" charset="-128"/>
                <a:ea typeface="Hiragino Kaku Gothic ProN W3" panose="020B0300000000000000" pitchFamily="34" charset="-128"/>
              </a:rPr>
              <a:t>電離バブルが広がる条件</a:t>
            </a:r>
            <a:endParaRPr kumimoji="1" lang="ja-JP" altLang="en-US" sz="1600">
              <a:latin typeface="Hiragino Kaku Gothic ProN W3" panose="020B0300000000000000" pitchFamily="34" charset="-128"/>
              <a:ea typeface="Hiragino Kaku Gothic ProN W3" panose="020B0300000000000000" pitchFamily="34" charset="-128"/>
            </a:endParaRPr>
          </a:p>
        </p:txBody>
      </p:sp>
      <p:sp>
        <p:nvSpPr>
          <p:cNvPr id="6" name="テキスト ボックス 5">
            <a:extLst>
              <a:ext uri="{FF2B5EF4-FFF2-40B4-BE49-F238E27FC236}">
                <a16:creationId xmlns:a16="http://schemas.microsoft.com/office/drawing/2014/main" id="{2A511E7C-20FA-78AE-FE6D-97CF8487175E}"/>
              </a:ext>
            </a:extLst>
          </p:cNvPr>
          <p:cNvSpPr txBox="1"/>
          <p:nvPr/>
        </p:nvSpPr>
        <p:spPr>
          <a:xfrm>
            <a:off x="9327156" y="5318769"/>
            <a:ext cx="2125759" cy="338554"/>
          </a:xfrm>
          <a:prstGeom prst="rect">
            <a:avLst/>
          </a:prstGeom>
          <a:noFill/>
        </p:spPr>
        <p:txBody>
          <a:bodyPr wrap="square" rtlCol="0">
            <a:spAutoFit/>
          </a:bodyPr>
          <a:lstStyle/>
          <a:p>
            <a:r>
              <a:rPr lang="en-US" altLang="ja-JP" sz="1600" dirty="0">
                <a:latin typeface="Hiragino Kaku Gothic ProN W3" panose="020B0300000000000000" pitchFamily="34" charset="-128"/>
                <a:ea typeface="Hiragino Kaku Gothic ProN W3" panose="020B0300000000000000" pitchFamily="34" charset="-128"/>
              </a:rPr>
              <a:t>(1D; K</a:t>
            </a:r>
            <a:r>
              <a:rPr kumimoji="1" lang="en-US" altLang="ja-JP" sz="1600" dirty="0">
                <a:latin typeface="Hiragino Kaku Gothic ProN W3" panose="020B0300000000000000" pitchFamily="34" charset="-128"/>
                <a:ea typeface="Hiragino Kaku Gothic ProN W3" panose="020B0300000000000000" pitchFamily="34" charset="-128"/>
              </a:rPr>
              <a:t>itayama+04)</a:t>
            </a:r>
            <a:endParaRPr kumimoji="1" lang="ja-JP" altLang="en-US" sz="1600">
              <a:latin typeface="Hiragino Kaku Gothic ProN W3" panose="020B0300000000000000" pitchFamily="34" charset="-128"/>
              <a:ea typeface="Hiragino Kaku Gothic ProN W3" panose="020B0300000000000000" pitchFamily="34" charset="-128"/>
            </a:endParaRPr>
          </a:p>
        </p:txBody>
      </p:sp>
      <p:sp>
        <p:nvSpPr>
          <p:cNvPr id="7" name="右矢印 6">
            <a:extLst>
              <a:ext uri="{FF2B5EF4-FFF2-40B4-BE49-F238E27FC236}">
                <a16:creationId xmlns:a16="http://schemas.microsoft.com/office/drawing/2014/main" id="{629A33B4-26C7-F725-A15B-1873D1FCEE40}"/>
              </a:ext>
            </a:extLst>
          </p:cNvPr>
          <p:cNvSpPr/>
          <p:nvPr/>
        </p:nvSpPr>
        <p:spPr>
          <a:xfrm rot="2074230">
            <a:off x="8287546" y="5269160"/>
            <a:ext cx="439112" cy="30589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2535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C2FF4-68C0-FFC4-0934-97D73C03F15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A7B76F-3538-D354-0AA2-026FC5FB1C16}"/>
              </a:ext>
            </a:extLst>
          </p:cNvPr>
          <p:cNvSpPr>
            <a:spLocks noGrp="1"/>
          </p:cNvSpPr>
          <p:nvPr>
            <p:ph type="title"/>
          </p:nvPr>
        </p:nvSpPr>
        <p:spPr/>
        <p:txBody>
          <a:bodyPr>
            <a:normAutofit/>
          </a:bodyPr>
          <a:lstStyle/>
          <a:p>
            <a:r>
              <a:rPr kumimoji="1" lang="en-US" altLang="ja-JP" dirty="0"/>
              <a:t>Discussion</a:t>
            </a:r>
            <a:br>
              <a:rPr kumimoji="1" lang="en-US" altLang="ja-JP" dirty="0"/>
            </a:br>
            <a:r>
              <a:rPr kumimoji="1" lang="en-US" altLang="ja-JP" sz="2800" dirty="0"/>
              <a:t>- </a:t>
            </a:r>
            <a:r>
              <a:rPr kumimoji="1" lang="ja-JP" altLang="en-US" sz="2800"/>
              <a:t>例外的なケースの紹介</a:t>
            </a:r>
            <a:r>
              <a:rPr kumimoji="1" lang="en-US" altLang="ja-JP" sz="2800" dirty="0"/>
              <a:t> -</a:t>
            </a:r>
            <a:endParaRPr kumimoji="1" lang="ja-JP" altLang="en-US" sz="2800"/>
          </a:p>
        </p:txBody>
      </p:sp>
      <p:sp>
        <p:nvSpPr>
          <p:cNvPr id="3" name="コンテンツ プレースホルダー 2">
            <a:extLst>
              <a:ext uri="{FF2B5EF4-FFF2-40B4-BE49-F238E27FC236}">
                <a16:creationId xmlns:a16="http://schemas.microsoft.com/office/drawing/2014/main" id="{6AEE9904-9B52-5AAD-3DFF-539151D7B83E}"/>
              </a:ext>
            </a:extLst>
          </p:cNvPr>
          <p:cNvSpPr>
            <a:spLocks noGrp="1"/>
          </p:cNvSpPr>
          <p:nvPr>
            <p:ph idx="1"/>
          </p:nvPr>
        </p:nvSpPr>
        <p:spPr>
          <a:xfrm>
            <a:off x="838199" y="1690688"/>
            <a:ext cx="5044439" cy="1429702"/>
          </a:xfrm>
        </p:spPr>
        <p:txBody>
          <a:bodyPr>
            <a:normAutofit fontScale="62500" lnSpcReduction="20000"/>
          </a:bodyPr>
          <a:lstStyle/>
          <a:p>
            <a:pPr>
              <a:buFont typeface="システムフォント（レギュラー）"/>
              <a:buChar char="◦"/>
            </a:pPr>
            <a:r>
              <a:rPr kumimoji="1" lang="en-US" altLang="ja-JP" sz="2800" dirty="0"/>
              <a:t>1</a:t>
            </a:r>
            <a:r>
              <a:rPr kumimoji="1" lang="ja-JP" altLang="en-US" sz="2800"/>
              <a:t>次元計算と傾向が一致しない例も存在</a:t>
            </a:r>
            <a:endParaRPr kumimoji="1" lang="en-US" altLang="ja-JP" sz="2800" dirty="0"/>
          </a:p>
          <a:p>
            <a:pPr lvl="1">
              <a:buFont typeface="システムフォント（レギュラー）"/>
              <a:buChar char="⇨"/>
            </a:pPr>
            <a:r>
              <a:rPr lang="en" altLang="ja-JP" dirty="0"/>
              <a:t>DM</a:t>
            </a:r>
            <a:r>
              <a:rPr lang="ja-JP" altLang="en-US"/>
              <a:t>衝突中に星形成し、電離バブルが広がる間に密度の高い点が</a:t>
            </a:r>
            <a:r>
              <a:rPr lang="en-US" altLang="ja-JP" dirty="0"/>
              <a:t>〜50pc</a:t>
            </a:r>
            <a:r>
              <a:rPr lang="ja-JP" altLang="en-US"/>
              <a:t>付近に存在</a:t>
            </a:r>
            <a:r>
              <a:rPr lang="en-US" altLang="ja-JP" dirty="0"/>
              <a:t> (halo3)</a:t>
            </a:r>
            <a:endParaRPr lang="en" altLang="ja-JP" dirty="0"/>
          </a:p>
          <a:p>
            <a:pPr>
              <a:buFont typeface="システムフォント（レギュラー）"/>
              <a:buChar char="◦"/>
            </a:pPr>
            <a:endParaRPr kumimoji="1" lang="en-US" altLang="ja-JP" sz="2800" dirty="0"/>
          </a:p>
          <a:p>
            <a:pPr>
              <a:buFont typeface="システムフォント（レギュラー）"/>
              <a:buChar char="◦"/>
            </a:pPr>
            <a:endParaRPr kumimoji="1" lang="en" altLang="ja-JP" dirty="0"/>
          </a:p>
          <a:p>
            <a:pPr>
              <a:buFont typeface="システムフォント（レギュラー）"/>
              <a:buChar char="◦"/>
            </a:pPr>
            <a:endParaRPr kumimoji="1" lang="en" altLang="ja-JP" dirty="0"/>
          </a:p>
          <a:p>
            <a:endParaRPr lang="en" altLang="ja-JP" dirty="0"/>
          </a:p>
          <a:p>
            <a:endParaRPr kumimoji="1" lang="en" altLang="ja-JP" dirty="0"/>
          </a:p>
          <a:p>
            <a:endParaRPr kumimoji="1" lang="ja-JP" altLang="en-US"/>
          </a:p>
        </p:txBody>
      </p:sp>
      <p:pic>
        <p:nvPicPr>
          <p:cNvPr id="10" name="図 9">
            <a:extLst>
              <a:ext uri="{FF2B5EF4-FFF2-40B4-BE49-F238E27FC236}">
                <a16:creationId xmlns:a16="http://schemas.microsoft.com/office/drawing/2014/main" id="{DB4A592C-6F76-0332-C9D6-8FE3DFA45C7D}"/>
              </a:ext>
            </a:extLst>
          </p:cNvPr>
          <p:cNvPicPr>
            <a:picLocks noChangeAspect="1"/>
          </p:cNvPicPr>
          <p:nvPr/>
        </p:nvPicPr>
        <p:blipFill>
          <a:blip r:embed="rId5"/>
          <a:srcRect l="3542" t="16458" r="19739" b="6666"/>
          <a:stretch/>
        </p:blipFill>
        <p:spPr>
          <a:xfrm>
            <a:off x="5844787" y="1884998"/>
            <a:ext cx="6087837" cy="4575177"/>
          </a:xfrm>
          <a:prstGeom prst="rect">
            <a:avLst/>
          </a:prstGeom>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1AE95AB6-4215-2E66-5BB7-878B44731718}"/>
                  </a:ext>
                </a:extLst>
              </p:cNvPr>
              <p:cNvSpPr txBox="1"/>
              <p:nvPr/>
            </p:nvSpPr>
            <p:spPr>
              <a:xfrm>
                <a:off x="7014211" y="1027906"/>
                <a:ext cx="5044440" cy="912366"/>
              </a:xfrm>
              <a:prstGeom prst="rect">
                <a:avLst/>
              </a:prstGeom>
              <a:noFill/>
            </p:spPr>
            <p:txBody>
              <a:bodyPr wrap="square" rtlCol="0">
                <a:spAutoFit/>
              </a:bodyPr>
              <a:lstStyle/>
              <a:p>
                <a:pPr>
                  <a:lnSpc>
                    <a:spcPct val="130000"/>
                  </a:lnSpc>
                </a:pPr>
                <a:r>
                  <a:rPr kumimoji="1" lang="ja-JP" altLang="en-US" sz="1400"/>
                  <a:t>○</a:t>
                </a:r>
                <a:r>
                  <a:rPr kumimoji="1" lang="en-US" altLang="ja-JP" sz="1400" dirty="0"/>
                  <a:t> … </a:t>
                </a:r>
                <a:r>
                  <a:rPr kumimoji="1" lang="ja-JP" altLang="en-US" sz="1400"/>
                  <a:t>電離バブルが全ての方向で</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まで広がった</a:t>
                </a:r>
                <a:endParaRPr kumimoji="1" lang="en-US" altLang="ja-JP" sz="1400" dirty="0"/>
              </a:p>
              <a:p>
                <a:pPr>
                  <a:lnSpc>
                    <a:spcPct val="130000"/>
                  </a:lnSpc>
                </a:pPr>
                <a:r>
                  <a:rPr lang="en-US" altLang="ja-JP" sz="1400" dirty="0"/>
                  <a:t>× </a:t>
                </a:r>
                <a:r>
                  <a:rPr kumimoji="1" lang="en-US" altLang="ja-JP" sz="1400" dirty="0"/>
                  <a:t>… </a:t>
                </a:r>
                <a:r>
                  <a:rPr kumimoji="1" lang="ja-JP" altLang="en-US" sz="1400"/>
                  <a:t>電離バブルが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まで広がりきらない方向があった</a:t>
                </a:r>
                <a:endParaRPr kumimoji="1" lang="en-US" altLang="ja-JP" sz="1400" dirty="0"/>
              </a:p>
              <a:p>
                <a:pPr>
                  <a:lnSpc>
                    <a:spcPct val="130000"/>
                  </a:lnSpc>
                </a:pPr>
                <a:r>
                  <a:rPr lang="en-US" altLang="ja-JP" sz="1400" dirty="0"/>
                  <a:t>✖️</a:t>
                </a:r>
                <a:r>
                  <a:rPr kumimoji="1" lang="en-US" altLang="ja-JP" sz="1400" dirty="0"/>
                  <a:t> … </a:t>
                </a:r>
                <a:r>
                  <a:rPr kumimoji="1" lang="ja-JP" altLang="en-US" sz="1400"/>
                  <a:t>電離バブルの平均半径が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まで広がりきらなかった</a:t>
                </a:r>
                <a:endParaRPr kumimoji="1" lang="en-US" altLang="ja-JP" sz="1400" dirty="0"/>
              </a:p>
            </p:txBody>
          </p:sp>
        </mc:Choice>
        <mc:Fallback xmlns="">
          <p:sp>
            <p:nvSpPr>
              <p:cNvPr id="11" name="テキスト ボックス 10">
                <a:extLst>
                  <a:ext uri="{FF2B5EF4-FFF2-40B4-BE49-F238E27FC236}">
                    <a16:creationId xmlns:a16="http://schemas.microsoft.com/office/drawing/2014/main" id="{1AE95AB6-4215-2E66-5BB7-878B44731718}"/>
                  </a:ext>
                </a:extLst>
              </p:cNvPr>
              <p:cNvSpPr txBox="1">
                <a:spLocks noRot="1" noChangeAspect="1" noMove="1" noResize="1" noEditPoints="1" noAdjustHandles="1" noChangeArrowheads="1" noChangeShapeType="1" noTextEdit="1"/>
              </p:cNvSpPr>
              <p:nvPr/>
            </p:nvSpPr>
            <p:spPr>
              <a:xfrm>
                <a:off x="7014211" y="1027906"/>
                <a:ext cx="5044440" cy="912366"/>
              </a:xfrm>
              <a:prstGeom prst="rect">
                <a:avLst/>
              </a:prstGeom>
              <a:blipFill>
                <a:blip r:embed="rId6"/>
                <a:stretch>
                  <a:fillRect l="-503" b="-6944"/>
                </a:stretch>
              </a:blipFill>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DE99DA10-D61B-3685-146B-AF3EF325C570}"/>
              </a:ext>
            </a:extLst>
          </p:cNvPr>
          <p:cNvCxnSpPr>
            <a:cxnSpLocks/>
          </p:cNvCxnSpPr>
          <p:nvPr/>
        </p:nvCxnSpPr>
        <p:spPr>
          <a:xfrm flipH="1">
            <a:off x="11020065" y="4172585"/>
            <a:ext cx="23431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テキスト ボックス 13">
            <a:extLst>
              <a:ext uri="{FF2B5EF4-FFF2-40B4-BE49-F238E27FC236}">
                <a16:creationId xmlns:a16="http://schemas.microsoft.com/office/drawing/2014/main" id="{A29D52EE-C25D-3253-397D-22F4E54A7C8E}"/>
              </a:ext>
            </a:extLst>
          </p:cNvPr>
          <p:cNvSpPr txBox="1"/>
          <p:nvPr/>
        </p:nvSpPr>
        <p:spPr>
          <a:xfrm>
            <a:off x="11185800" y="3987919"/>
            <a:ext cx="809837" cy="369332"/>
          </a:xfrm>
          <a:prstGeom prst="rect">
            <a:avLst/>
          </a:prstGeom>
          <a:noFill/>
        </p:spPr>
        <p:txBody>
          <a:bodyPr wrap="none" rtlCol="0">
            <a:spAutoFit/>
          </a:bodyPr>
          <a:lstStyle/>
          <a:p>
            <a:r>
              <a:rPr kumimoji="1" lang="en-US" altLang="ja-JP" dirty="0">
                <a:latin typeface="Hiragino Kaku Gothic ProN W3" panose="020B0300000000000000" pitchFamily="34" charset="-128"/>
                <a:ea typeface="Hiragino Kaku Gothic ProN W3" panose="020B0300000000000000" pitchFamily="34" charset="-128"/>
              </a:rPr>
              <a:t>halo3</a:t>
            </a:r>
            <a:endParaRPr kumimoji="1" lang="ja-JP" altLang="en-US">
              <a:latin typeface="Hiragino Kaku Gothic ProN W3" panose="020B0300000000000000" pitchFamily="34" charset="-128"/>
              <a:ea typeface="Hiragino Kaku Gothic ProN W3" panose="020B0300000000000000" pitchFamily="34" charset="-128"/>
            </a:endParaRPr>
          </a:p>
        </p:txBody>
      </p:sp>
      <p:sp>
        <p:nvSpPr>
          <p:cNvPr id="16" name="角丸四角形 15">
            <a:extLst>
              <a:ext uri="{FF2B5EF4-FFF2-40B4-BE49-F238E27FC236}">
                <a16:creationId xmlns:a16="http://schemas.microsoft.com/office/drawing/2014/main" id="{6528E467-C933-01D0-D23B-4749DFD8906F}"/>
              </a:ext>
            </a:extLst>
          </p:cNvPr>
          <p:cNvSpPr/>
          <p:nvPr/>
        </p:nvSpPr>
        <p:spPr>
          <a:xfrm>
            <a:off x="7783830" y="4033738"/>
            <a:ext cx="3234690" cy="277695"/>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5" name="halo1_pStar_xyz_1kpc.mp4">
            <a:hlinkClick r:id="" action="ppaction://media"/>
            <a:extLst>
              <a:ext uri="{FF2B5EF4-FFF2-40B4-BE49-F238E27FC236}">
                <a16:creationId xmlns:a16="http://schemas.microsoft.com/office/drawing/2014/main" id="{4007998F-9D07-E374-4E90-64600D74FF9D}"/>
              </a:ext>
            </a:extLst>
          </p:cNvPr>
          <p:cNvPicPr>
            <a:picLocks noChangeAspect="1"/>
          </p:cNvPicPr>
          <p:nvPr>
            <a:videoFile r:link="rId2"/>
            <p:extLst>
              <p:ext uri="{DAA4B4D4-6D71-4841-9C94-3DE7FCFB9230}">
                <p14:media xmlns:p14="http://schemas.microsoft.com/office/powerpoint/2010/main" r:embed="rId1"/>
              </p:ext>
            </p:extLst>
          </p:nvPr>
        </p:nvPicPr>
        <p:blipFill>
          <a:blip r:embed="rId7"/>
          <a:srcRect l="1628" t="9524" r="5582" b="3723"/>
          <a:stretch/>
        </p:blipFill>
        <p:spPr>
          <a:xfrm>
            <a:off x="836654" y="2766953"/>
            <a:ext cx="4795122" cy="4010611"/>
          </a:xfrm>
          <a:prstGeom prst="rect">
            <a:avLst/>
          </a:prstGeom>
        </p:spPr>
      </p:pic>
    </p:spTree>
    <p:extLst>
      <p:ext uri="{BB962C8B-B14F-4D97-AF65-F5344CB8AC3E}">
        <p14:creationId xmlns:p14="http://schemas.microsoft.com/office/powerpoint/2010/main" val="156217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0737C-A077-AA0E-B079-AD939A03913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3DE5F9-54A9-3DF9-E6BE-DF4AB389231F}"/>
              </a:ext>
            </a:extLst>
          </p:cNvPr>
          <p:cNvSpPr>
            <a:spLocks noGrp="1"/>
          </p:cNvSpPr>
          <p:nvPr>
            <p:ph type="title"/>
          </p:nvPr>
        </p:nvSpPr>
        <p:spPr/>
        <p:txBody>
          <a:bodyPr>
            <a:normAutofit/>
          </a:bodyPr>
          <a:lstStyle/>
          <a:p>
            <a:r>
              <a:rPr kumimoji="1" lang="en-US" altLang="ja-JP" dirty="0"/>
              <a:t>Discussion</a:t>
            </a:r>
            <a:br>
              <a:rPr kumimoji="1" lang="en-US" altLang="ja-JP" dirty="0"/>
            </a:br>
            <a:r>
              <a:rPr kumimoji="1" lang="en-US" altLang="ja-JP" sz="2800" dirty="0"/>
              <a:t>-</a:t>
            </a:r>
            <a:r>
              <a:rPr kumimoji="1" lang="ja-JP" altLang="en-US" sz="2800"/>
              <a:t>例外的なケースの紹介</a:t>
            </a:r>
            <a:r>
              <a:rPr kumimoji="1" lang="en-US" altLang="ja-JP" sz="2800" dirty="0"/>
              <a:t> -</a:t>
            </a:r>
            <a:endParaRPr kumimoji="1" lang="ja-JP" altLang="en-US" sz="2800"/>
          </a:p>
        </p:txBody>
      </p:sp>
      <p:sp>
        <p:nvSpPr>
          <p:cNvPr id="3" name="コンテンツ プレースホルダー 2">
            <a:extLst>
              <a:ext uri="{FF2B5EF4-FFF2-40B4-BE49-F238E27FC236}">
                <a16:creationId xmlns:a16="http://schemas.microsoft.com/office/drawing/2014/main" id="{F93450A9-FAAA-5F10-51E5-AEAAD4DAA52B}"/>
              </a:ext>
            </a:extLst>
          </p:cNvPr>
          <p:cNvSpPr>
            <a:spLocks noGrp="1"/>
          </p:cNvSpPr>
          <p:nvPr>
            <p:ph idx="1"/>
          </p:nvPr>
        </p:nvSpPr>
        <p:spPr>
          <a:xfrm>
            <a:off x="838200" y="1690687"/>
            <a:ext cx="4906200" cy="1325563"/>
          </a:xfrm>
        </p:spPr>
        <p:txBody>
          <a:bodyPr>
            <a:normAutofit fontScale="62500" lnSpcReduction="20000"/>
          </a:bodyPr>
          <a:lstStyle/>
          <a:p>
            <a:pPr>
              <a:buFont typeface="システムフォント（レギュラー）"/>
              <a:buChar char="◦"/>
            </a:pPr>
            <a:r>
              <a:rPr kumimoji="1" lang="en-US" altLang="ja-JP" sz="2800" dirty="0"/>
              <a:t>1</a:t>
            </a:r>
            <a:r>
              <a:rPr kumimoji="1" lang="ja-JP" altLang="en-US" sz="2800"/>
              <a:t>次元計算と傾向が一致しない例も存在</a:t>
            </a:r>
            <a:endParaRPr kumimoji="1" lang="en-US" altLang="ja-JP" sz="2800" dirty="0"/>
          </a:p>
          <a:p>
            <a:pPr lvl="1">
              <a:buFont typeface="システムフォント（レギュラー）"/>
              <a:buChar char="⇨"/>
            </a:pPr>
            <a:r>
              <a:rPr lang="ja-JP" altLang="en-US"/>
              <a:t>初めにできた星が超新星爆発を起こす前に、</a:t>
            </a:r>
            <a:br>
              <a:rPr lang="en-US" altLang="ja-JP" dirty="0"/>
            </a:br>
            <a:r>
              <a:rPr lang="ja-JP" altLang="en-US"/>
              <a:t>新たな星が</a:t>
            </a:r>
            <a:r>
              <a:rPr lang="en-US" altLang="ja-JP" dirty="0"/>
              <a:t>〜100pc</a:t>
            </a:r>
            <a:r>
              <a:rPr lang="ja-JP" altLang="en-US"/>
              <a:t>付近に形成</a:t>
            </a:r>
            <a:r>
              <a:rPr lang="en-US" altLang="ja-JP" dirty="0"/>
              <a:t> (halo1)</a:t>
            </a:r>
            <a:endParaRPr lang="en" altLang="ja-JP" dirty="0"/>
          </a:p>
          <a:p>
            <a:pPr>
              <a:buFont typeface="システムフォント（レギュラー）"/>
              <a:buChar char="◦"/>
            </a:pPr>
            <a:endParaRPr kumimoji="1" lang="en-US" altLang="ja-JP" sz="2800" dirty="0"/>
          </a:p>
          <a:p>
            <a:pPr>
              <a:buFont typeface="システムフォント（レギュラー）"/>
              <a:buChar char="◦"/>
            </a:pPr>
            <a:endParaRPr kumimoji="1" lang="en" altLang="ja-JP" dirty="0"/>
          </a:p>
          <a:p>
            <a:pPr>
              <a:buFont typeface="システムフォント（レギュラー）"/>
              <a:buChar char="◦"/>
            </a:pPr>
            <a:endParaRPr kumimoji="1" lang="en" altLang="ja-JP" dirty="0"/>
          </a:p>
          <a:p>
            <a:endParaRPr lang="en" altLang="ja-JP" dirty="0"/>
          </a:p>
          <a:p>
            <a:endParaRPr kumimoji="1" lang="en" altLang="ja-JP" dirty="0"/>
          </a:p>
          <a:p>
            <a:endParaRPr kumimoji="1" lang="ja-JP" altLang="en-US"/>
          </a:p>
        </p:txBody>
      </p:sp>
      <p:pic>
        <p:nvPicPr>
          <p:cNvPr id="10" name="図 9">
            <a:extLst>
              <a:ext uri="{FF2B5EF4-FFF2-40B4-BE49-F238E27FC236}">
                <a16:creationId xmlns:a16="http://schemas.microsoft.com/office/drawing/2014/main" id="{CA2A2E83-4EB9-D1E7-3931-700D34B864F3}"/>
              </a:ext>
            </a:extLst>
          </p:cNvPr>
          <p:cNvPicPr>
            <a:picLocks noChangeAspect="1"/>
          </p:cNvPicPr>
          <p:nvPr/>
        </p:nvPicPr>
        <p:blipFill>
          <a:blip r:embed="rId5"/>
          <a:srcRect l="3542" t="16458" r="19739" b="6666"/>
          <a:stretch/>
        </p:blipFill>
        <p:spPr>
          <a:xfrm>
            <a:off x="5844787" y="1884998"/>
            <a:ext cx="6087837" cy="4575177"/>
          </a:xfrm>
          <a:prstGeom prst="rect">
            <a:avLst/>
          </a:prstGeom>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06F3E6E-145D-5025-C302-2D278F7C0603}"/>
                  </a:ext>
                </a:extLst>
              </p:cNvPr>
              <p:cNvSpPr txBox="1"/>
              <p:nvPr/>
            </p:nvSpPr>
            <p:spPr>
              <a:xfrm>
                <a:off x="7014211" y="1027906"/>
                <a:ext cx="5044440" cy="912366"/>
              </a:xfrm>
              <a:prstGeom prst="rect">
                <a:avLst/>
              </a:prstGeom>
              <a:noFill/>
            </p:spPr>
            <p:txBody>
              <a:bodyPr wrap="square" rtlCol="0">
                <a:spAutoFit/>
              </a:bodyPr>
              <a:lstStyle/>
              <a:p>
                <a:pPr>
                  <a:lnSpc>
                    <a:spcPct val="130000"/>
                  </a:lnSpc>
                </a:pPr>
                <a:r>
                  <a:rPr kumimoji="1" lang="ja-JP" altLang="en-US" sz="1400"/>
                  <a:t>○</a:t>
                </a:r>
                <a:r>
                  <a:rPr kumimoji="1" lang="en-US" altLang="ja-JP" sz="1400" dirty="0"/>
                  <a:t> … </a:t>
                </a:r>
                <a:r>
                  <a:rPr kumimoji="1" lang="ja-JP" altLang="en-US" sz="1400"/>
                  <a:t>電離バブルが全ての方向で</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まで広がった</a:t>
                </a:r>
                <a:endParaRPr kumimoji="1" lang="en-US" altLang="ja-JP" sz="1400" dirty="0"/>
              </a:p>
              <a:p>
                <a:pPr>
                  <a:lnSpc>
                    <a:spcPct val="130000"/>
                  </a:lnSpc>
                </a:pPr>
                <a:r>
                  <a:rPr lang="en-US" altLang="ja-JP" sz="1400" dirty="0"/>
                  <a:t>× </a:t>
                </a:r>
                <a:r>
                  <a:rPr kumimoji="1" lang="en-US" altLang="ja-JP" sz="1400" dirty="0"/>
                  <a:t>… </a:t>
                </a:r>
                <a:r>
                  <a:rPr kumimoji="1" lang="ja-JP" altLang="en-US" sz="1400"/>
                  <a:t>電離バブルが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まで広がりきらない方向があった</a:t>
                </a:r>
                <a:endParaRPr kumimoji="1" lang="en-US" altLang="ja-JP" sz="1400" dirty="0"/>
              </a:p>
              <a:p>
                <a:pPr>
                  <a:lnSpc>
                    <a:spcPct val="130000"/>
                  </a:lnSpc>
                </a:pPr>
                <a:r>
                  <a:rPr lang="en-US" altLang="ja-JP" sz="1400" dirty="0"/>
                  <a:t>✖️</a:t>
                </a:r>
                <a:r>
                  <a:rPr kumimoji="1" lang="en-US" altLang="ja-JP" sz="1400" dirty="0"/>
                  <a:t> … </a:t>
                </a:r>
                <a:r>
                  <a:rPr kumimoji="1" lang="ja-JP" altLang="en-US" sz="1400"/>
                  <a:t>電離バブルの平均半径が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まで広がりきらなかった</a:t>
                </a:r>
                <a:endParaRPr kumimoji="1" lang="en-US" altLang="ja-JP" sz="1400" dirty="0"/>
              </a:p>
            </p:txBody>
          </p:sp>
        </mc:Choice>
        <mc:Fallback xmlns="">
          <p:sp>
            <p:nvSpPr>
              <p:cNvPr id="11" name="テキスト ボックス 10">
                <a:extLst>
                  <a:ext uri="{FF2B5EF4-FFF2-40B4-BE49-F238E27FC236}">
                    <a16:creationId xmlns:a16="http://schemas.microsoft.com/office/drawing/2014/main" id="{606F3E6E-145D-5025-C302-2D278F7C0603}"/>
                  </a:ext>
                </a:extLst>
              </p:cNvPr>
              <p:cNvSpPr txBox="1">
                <a:spLocks noRot="1" noChangeAspect="1" noMove="1" noResize="1" noEditPoints="1" noAdjustHandles="1" noChangeArrowheads="1" noChangeShapeType="1" noTextEdit="1"/>
              </p:cNvSpPr>
              <p:nvPr/>
            </p:nvSpPr>
            <p:spPr>
              <a:xfrm>
                <a:off x="7014211" y="1027906"/>
                <a:ext cx="5044440" cy="912366"/>
              </a:xfrm>
              <a:prstGeom prst="rect">
                <a:avLst/>
              </a:prstGeom>
              <a:blipFill>
                <a:blip r:embed="rId6"/>
                <a:stretch>
                  <a:fillRect l="-503" b="-6944"/>
                </a:stretch>
              </a:blipFill>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DDD510EE-DA20-08F8-0156-62DE4095409B}"/>
              </a:ext>
            </a:extLst>
          </p:cNvPr>
          <p:cNvCxnSpPr>
            <a:cxnSpLocks/>
          </p:cNvCxnSpPr>
          <p:nvPr/>
        </p:nvCxnSpPr>
        <p:spPr>
          <a:xfrm flipH="1">
            <a:off x="11020065" y="4407112"/>
            <a:ext cx="23431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テキスト ボックス 13">
            <a:extLst>
              <a:ext uri="{FF2B5EF4-FFF2-40B4-BE49-F238E27FC236}">
                <a16:creationId xmlns:a16="http://schemas.microsoft.com/office/drawing/2014/main" id="{F0766D8C-9D28-6664-8EE0-FD1EC88DC7E1}"/>
              </a:ext>
            </a:extLst>
          </p:cNvPr>
          <p:cNvSpPr txBox="1"/>
          <p:nvPr/>
        </p:nvSpPr>
        <p:spPr>
          <a:xfrm>
            <a:off x="11188584" y="4224036"/>
            <a:ext cx="809837" cy="369332"/>
          </a:xfrm>
          <a:prstGeom prst="rect">
            <a:avLst/>
          </a:prstGeom>
          <a:noFill/>
        </p:spPr>
        <p:txBody>
          <a:bodyPr wrap="none" rtlCol="0">
            <a:spAutoFit/>
          </a:bodyPr>
          <a:lstStyle/>
          <a:p>
            <a:r>
              <a:rPr kumimoji="1" lang="en-US" altLang="ja-JP" dirty="0">
                <a:latin typeface="Hiragino Kaku Gothic ProN W3" panose="020B0300000000000000" pitchFamily="34" charset="-128"/>
                <a:ea typeface="Hiragino Kaku Gothic ProN W3" panose="020B0300000000000000" pitchFamily="34" charset="-128"/>
              </a:rPr>
              <a:t>halo1</a:t>
            </a:r>
            <a:endParaRPr kumimoji="1" lang="ja-JP" altLang="en-US">
              <a:latin typeface="Hiragino Kaku Gothic ProN W3" panose="020B0300000000000000" pitchFamily="34" charset="-128"/>
              <a:ea typeface="Hiragino Kaku Gothic ProN W3" panose="020B0300000000000000" pitchFamily="34" charset="-128"/>
            </a:endParaRPr>
          </a:p>
        </p:txBody>
      </p:sp>
      <p:sp>
        <p:nvSpPr>
          <p:cNvPr id="16" name="角丸四角形 15">
            <a:extLst>
              <a:ext uri="{FF2B5EF4-FFF2-40B4-BE49-F238E27FC236}">
                <a16:creationId xmlns:a16="http://schemas.microsoft.com/office/drawing/2014/main" id="{53C7054C-614E-8DE9-37E1-191D6A0F4182}"/>
              </a:ext>
            </a:extLst>
          </p:cNvPr>
          <p:cNvSpPr/>
          <p:nvPr/>
        </p:nvSpPr>
        <p:spPr>
          <a:xfrm>
            <a:off x="7785375" y="4269855"/>
            <a:ext cx="3234690" cy="277695"/>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6" name="halo1_pStar_xyz_1kpc.mp4">
            <a:hlinkClick r:id="" action="ppaction://media"/>
            <a:extLst>
              <a:ext uri="{FF2B5EF4-FFF2-40B4-BE49-F238E27FC236}">
                <a16:creationId xmlns:a16="http://schemas.microsoft.com/office/drawing/2014/main" id="{2C1D5290-670D-F0CC-10B4-F692D3B105CB}"/>
              </a:ext>
            </a:extLst>
          </p:cNvPr>
          <p:cNvPicPr>
            <a:picLocks noChangeAspect="1"/>
          </p:cNvPicPr>
          <p:nvPr>
            <a:videoFile r:link="rId2"/>
            <p:extLst>
              <p:ext uri="{DAA4B4D4-6D71-4841-9C94-3DE7FCFB9230}">
                <p14:media xmlns:p14="http://schemas.microsoft.com/office/powerpoint/2010/main" r:embed="rId1"/>
              </p:ext>
            </p:extLst>
          </p:nvPr>
        </p:nvPicPr>
        <p:blipFill>
          <a:blip r:embed="rId7"/>
          <a:srcRect l="1782" t="9697" r="6512" b="2684"/>
          <a:stretch/>
        </p:blipFill>
        <p:spPr>
          <a:xfrm>
            <a:off x="838200" y="2787120"/>
            <a:ext cx="4762769" cy="4070880"/>
          </a:xfrm>
          <a:prstGeom prst="rect">
            <a:avLst/>
          </a:prstGeom>
        </p:spPr>
      </p:pic>
    </p:spTree>
    <p:extLst>
      <p:ext uri="{BB962C8B-B14F-4D97-AF65-F5344CB8AC3E}">
        <p14:creationId xmlns:p14="http://schemas.microsoft.com/office/powerpoint/2010/main" val="3118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676704-170A-8EEC-AA2C-B7185F12326A}"/>
              </a:ext>
            </a:extLst>
          </p:cNvPr>
          <p:cNvSpPr>
            <a:spLocks noGrp="1"/>
          </p:cNvSpPr>
          <p:nvPr>
            <p:ph type="title"/>
          </p:nvPr>
        </p:nvSpPr>
        <p:spPr/>
        <p:txBody>
          <a:bodyPr>
            <a:normAutofit/>
          </a:bodyPr>
          <a:lstStyle/>
          <a:p>
            <a:r>
              <a:rPr kumimoji="1" lang="en-US" altLang="ja-JP" dirty="0"/>
              <a:t>Discussion</a:t>
            </a:r>
            <a:br>
              <a:rPr kumimoji="1" lang="en-US" altLang="ja-JP" dirty="0"/>
            </a:br>
            <a:r>
              <a:rPr kumimoji="1" lang="en-US" altLang="ja-JP" sz="2800" dirty="0"/>
              <a:t>- </a:t>
            </a:r>
            <a:r>
              <a:rPr lang="ja-JP" altLang="en-US" sz="2800"/>
              <a:t>ハローの個性</a:t>
            </a:r>
            <a:r>
              <a:rPr kumimoji="1" lang="ja-JP" altLang="en-US" sz="2800"/>
              <a:t>の影響</a:t>
            </a:r>
            <a:r>
              <a:rPr kumimoji="1" lang="en-US" altLang="ja-JP" sz="2800" dirty="0"/>
              <a:t> -</a:t>
            </a:r>
            <a:endParaRPr kumimoji="1" lang="ja-JP" altLang="en-US" sz="2800"/>
          </a:p>
        </p:txBody>
      </p:sp>
      <p:sp>
        <p:nvSpPr>
          <p:cNvPr id="3" name="コンテンツ プレースホルダー 2">
            <a:extLst>
              <a:ext uri="{FF2B5EF4-FFF2-40B4-BE49-F238E27FC236}">
                <a16:creationId xmlns:a16="http://schemas.microsoft.com/office/drawing/2014/main" id="{A062FDB0-BD3A-7AFB-B183-1C59D3100940}"/>
              </a:ext>
            </a:extLst>
          </p:cNvPr>
          <p:cNvSpPr>
            <a:spLocks noGrp="1"/>
          </p:cNvSpPr>
          <p:nvPr>
            <p:ph idx="1"/>
          </p:nvPr>
        </p:nvSpPr>
        <p:spPr>
          <a:xfrm>
            <a:off x="838199" y="1825624"/>
            <a:ext cx="5006588" cy="5032375"/>
          </a:xfrm>
        </p:spPr>
        <p:txBody>
          <a:bodyPr>
            <a:normAutofit fontScale="70000" lnSpcReduction="20000"/>
          </a:bodyPr>
          <a:lstStyle/>
          <a:p>
            <a:pPr>
              <a:buFont typeface="システムフォント（レギュラー）"/>
              <a:buChar char="◦"/>
            </a:pPr>
            <a:r>
              <a:rPr lang="en-US" altLang="ja-JP" dirty="0"/>
              <a:t>1</a:t>
            </a:r>
            <a:r>
              <a:rPr lang="ja-JP" altLang="en-US"/>
              <a:t>次元計算と傾向が一致しない例も存在</a:t>
            </a:r>
            <a:endParaRPr lang="en-US" altLang="ja-JP" dirty="0"/>
          </a:p>
          <a:p>
            <a:pPr lvl="1">
              <a:buFont typeface="システムフォント（レギュラー）"/>
              <a:buChar char="⇨"/>
            </a:pPr>
            <a:r>
              <a:rPr lang="en-US" altLang="ja-JP" dirty="0"/>
              <a:t>halo1</a:t>
            </a:r>
            <a:r>
              <a:rPr lang="ja-JP" altLang="en-US"/>
              <a:t>と同様に初めにできた星が超新星爆発を起こす前に、新たな星が</a:t>
            </a:r>
            <a:br>
              <a:rPr lang="en-US" altLang="ja-JP" dirty="0"/>
            </a:br>
            <a:r>
              <a:rPr lang="en-US" altLang="ja-JP" dirty="0"/>
              <a:t>〜100pc</a:t>
            </a:r>
            <a:r>
              <a:rPr lang="ja-JP" altLang="en-US"/>
              <a:t>付近に形成</a:t>
            </a:r>
            <a:r>
              <a:rPr lang="en-US" altLang="ja-JP" dirty="0"/>
              <a:t> (halo2)</a:t>
            </a:r>
            <a:endParaRPr lang="en" altLang="ja-JP" dirty="0"/>
          </a:p>
          <a:p>
            <a:pPr marL="457200" lvl="1" indent="0">
              <a:buNone/>
            </a:pPr>
            <a:endParaRPr kumimoji="1" lang="en" altLang="ja-JP" dirty="0"/>
          </a:p>
          <a:p>
            <a:pPr>
              <a:buFont typeface="システムフォント（レギュラー）"/>
              <a:buChar char="◦"/>
            </a:pPr>
            <a:r>
              <a:rPr kumimoji="1" lang="ja-JP" altLang="en-US"/>
              <a:t>ハローの個性によって電離バブルや超新星バブルの広がり方に違いが出てくる</a:t>
            </a:r>
            <a:endParaRPr kumimoji="1" lang="en" altLang="ja-JP" dirty="0"/>
          </a:p>
          <a:p>
            <a:pPr indent="-336600">
              <a:buFont typeface="システムフォント（レギュラー）"/>
              <a:buChar char="⇨"/>
            </a:pPr>
            <a:r>
              <a:rPr kumimoji="1" lang="ja-JP" altLang="en-US"/>
              <a:t>初代星フィードバックを考える上で</a:t>
            </a:r>
            <a:br>
              <a:rPr lang="en-US" altLang="ja-JP" dirty="0"/>
            </a:br>
            <a:r>
              <a:rPr lang="en-US" altLang="ja-JP" dirty="0"/>
              <a:t> </a:t>
            </a:r>
            <a:r>
              <a:rPr kumimoji="1" lang="ja-JP" altLang="en-US"/>
              <a:t>ハローの個性を十分に考慮する必要が</a:t>
            </a:r>
            <a:br>
              <a:rPr kumimoji="1" lang="en-US" altLang="ja-JP" dirty="0"/>
            </a:br>
            <a:r>
              <a:rPr kumimoji="1" lang="en-US" altLang="ja-JP" dirty="0"/>
              <a:t> </a:t>
            </a:r>
            <a:r>
              <a:rPr kumimoji="1" lang="ja-JP" altLang="en-US"/>
              <a:t>ある</a:t>
            </a:r>
            <a:endParaRPr kumimoji="1" lang="en" altLang="ja-JP" dirty="0"/>
          </a:p>
          <a:p>
            <a:pPr>
              <a:buFont typeface="システムフォント（レギュラー）"/>
              <a:buChar char="◦"/>
            </a:pPr>
            <a:endParaRPr kumimoji="1" lang="en" altLang="ja-JP" dirty="0"/>
          </a:p>
          <a:p>
            <a:endParaRPr lang="en" altLang="ja-JP" dirty="0"/>
          </a:p>
          <a:p>
            <a:endParaRPr kumimoji="1" lang="en" altLang="ja-JP" dirty="0"/>
          </a:p>
          <a:p>
            <a:endParaRPr kumimoji="1" lang="ja-JP" altLang="en-US"/>
          </a:p>
        </p:txBody>
      </p:sp>
      <p:pic>
        <p:nvPicPr>
          <p:cNvPr id="13" name="図 12">
            <a:extLst>
              <a:ext uri="{FF2B5EF4-FFF2-40B4-BE49-F238E27FC236}">
                <a16:creationId xmlns:a16="http://schemas.microsoft.com/office/drawing/2014/main" id="{ED24C64C-5C0E-37DA-E9BE-029197036F82}"/>
              </a:ext>
            </a:extLst>
          </p:cNvPr>
          <p:cNvPicPr>
            <a:picLocks noChangeAspect="1"/>
          </p:cNvPicPr>
          <p:nvPr/>
        </p:nvPicPr>
        <p:blipFill>
          <a:blip r:embed="rId3"/>
          <a:srcRect l="3542" t="16458" r="19739" b="6666"/>
          <a:stretch/>
        </p:blipFill>
        <p:spPr>
          <a:xfrm>
            <a:off x="5844787" y="1884998"/>
            <a:ext cx="6087837" cy="4575177"/>
          </a:xfrm>
          <a:prstGeom prst="rect">
            <a:avLst/>
          </a:prstGeom>
        </p:spPr>
      </p:pic>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53357847-5BFA-3AB8-806F-FADEFACF4A22}"/>
                  </a:ext>
                </a:extLst>
              </p:cNvPr>
              <p:cNvSpPr txBox="1"/>
              <p:nvPr/>
            </p:nvSpPr>
            <p:spPr>
              <a:xfrm>
                <a:off x="7014211" y="1027906"/>
                <a:ext cx="5044440" cy="912366"/>
              </a:xfrm>
              <a:prstGeom prst="rect">
                <a:avLst/>
              </a:prstGeom>
              <a:noFill/>
            </p:spPr>
            <p:txBody>
              <a:bodyPr wrap="square" rtlCol="0">
                <a:spAutoFit/>
              </a:bodyPr>
              <a:lstStyle/>
              <a:p>
                <a:pPr>
                  <a:lnSpc>
                    <a:spcPct val="130000"/>
                  </a:lnSpc>
                </a:pPr>
                <a:r>
                  <a:rPr kumimoji="1" lang="ja-JP" altLang="en-US" sz="1400"/>
                  <a:t>○</a:t>
                </a:r>
                <a:r>
                  <a:rPr kumimoji="1" lang="en-US" altLang="ja-JP" sz="1400" dirty="0"/>
                  <a:t> … </a:t>
                </a:r>
                <a:r>
                  <a:rPr kumimoji="1" lang="ja-JP" altLang="en-US" sz="1400"/>
                  <a:t>電離バブルが全ての方向で</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まで広がった</a:t>
                </a:r>
                <a:endParaRPr kumimoji="1" lang="en-US" altLang="ja-JP" sz="1400" dirty="0"/>
              </a:p>
              <a:p>
                <a:pPr>
                  <a:lnSpc>
                    <a:spcPct val="130000"/>
                  </a:lnSpc>
                </a:pPr>
                <a:r>
                  <a:rPr lang="en-US" altLang="ja-JP" sz="1400" dirty="0"/>
                  <a:t>× </a:t>
                </a:r>
                <a:r>
                  <a:rPr kumimoji="1" lang="en-US" altLang="ja-JP" sz="1400" dirty="0"/>
                  <a:t>… </a:t>
                </a:r>
                <a:r>
                  <a:rPr kumimoji="1" lang="ja-JP" altLang="en-US" sz="1400"/>
                  <a:t>電離バブルが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まで広がりきらない方向があった</a:t>
                </a:r>
                <a:endParaRPr kumimoji="1" lang="en-US" altLang="ja-JP" sz="1400" dirty="0"/>
              </a:p>
              <a:p>
                <a:pPr>
                  <a:lnSpc>
                    <a:spcPct val="130000"/>
                  </a:lnSpc>
                </a:pPr>
                <a:r>
                  <a:rPr lang="en-US" altLang="ja-JP" sz="1400" dirty="0"/>
                  <a:t>✖️</a:t>
                </a:r>
                <a:r>
                  <a:rPr kumimoji="1" lang="en-US" altLang="ja-JP" sz="1400" dirty="0"/>
                  <a:t> … </a:t>
                </a:r>
                <a:r>
                  <a:rPr kumimoji="1" lang="ja-JP" altLang="en-US" sz="1400"/>
                  <a:t>電離バブルの平均半径が</a:t>
                </a:r>
                <a14:m>
                  <m:oMath xmlns:m="http://schemas.openxmlformats.org/officeDocument/2006/math">
                    <m:r>
                      <a:rPr kumimoji="1" lang="en-US" altLang="ja-JP" sz="1400" b="0" i="0" smtClean="0">
                        <a:latin typeface="Cambria Math" panose="02040503050406030204" pitchFamily="18" charset="0"/>
                      </a:rPr>
                      <m:t> </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𝑟</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halo</m:t>
                        </m:r>
                      </m:sub>
                    </m:sSub>
                    <m:r>
                      <a:rPr kumimoji="1" lang="en-US" altLang="ja-JP" sz="1400" b="0" i="1" smtClean="0">
                        <a:latin typeface="Cambria Math" panose="02040503050406030204" pitchFamily="18" charset="0"/>
                      </a:rPr>
                      <m:t> </m:t>
                    </m:r>
                  </m:oMath>
                </a14:m>
                <a:r>
                  <a:rPr kumimoji="1" lang="ja-JP" altLang="en-US" sz="1400"/>
                  <a:t>まで広がりきらなかった</a:t>
                </a:r>
                <a:endParaRPr kumimoji="1" lang="en-US" altLang="ja-JP" sz="1400" dirty="0"/>
              </a:p>
            </p:txBody>
          </p:sp>
        </mc:Choice>
        <mc:Fallback xmlns="">
          <p:sp>
            <p:nvSpPr>
              <p:cNvPr id="14" name="テキスト ボックス 13">
                <a:extLst>
                  <a:ext uri="{FF2B5EF4-FFF2-40B4-BE49-F238E27FC236}">
                    <a16:creationId xmlns:a16="http://schemas.microsoft.com/office/drawing/2014/main" id="{53357847-5BFA-3AB8-806F-FADEFACF4A22}"/>
                  </a:ext>
                </a:extLst>
              </p:cNvPr>
              <p:cNvSpPr txBox="1">
                <a:spLocks noRot="1" noChangeAspect="1" noMove="1" noResize="1" noEditPoints="1" noAdjustHandles="1" noChangeArrowheads="1" noChangeShapeType="1" noTextEdit="1"/>
              </p:cNvSpPr>
              <p:nvPr/>
            </p:nvSpPr>
            <p:spPr>
              <a:xfrm>
                <a:off x="7014211" y="1027906"/>
                <a:ext cx="5044440" cy="912366"/>
              </a:xfrm>
              <a:prstGeom prst="rect">
                <a:avLst/>
              </a:prstGeom>
              <a:blipFill>
                <a:blip r:embed="rId4"/>
                <a:stretch>
                  <a:fillRect l="-503" b="-6944"/>
                </a:stretch>
              </a:blipFill>
            </p:spPr>
            <p:txBody>
              <a:bodyPr/>
              <a:lstStyle/>
              <a:p>
                <a:r>
                  <a:rPr lang="ja-JP" altLang="en-US">
                    <a:noFill/>
                  </a:rPr>
                  <a:t> </a:t>
                </a:r>
              </a:p>
            </p:txBody>
          </p:sp>
        </mc:Fallback>
      </mc:AlternateContent>
      <p:sp>
        <p:nvSpPr>
          <p:cNvPr id="15" name="角丸四角形 14">
            <a:extLst>
              <a:ext uri="{FF2B5EF4-FFF2-40B4-BE49-F238E27FC236}">
                <a16:creationId xmlns:a16="http://schemas.microsoft.com/office/drawing/2014/main" id="{79E8C5F0-15A1-562C-9246-F8C535AEBE63}"/>
              </a:ext>
            </a:extLst>
          </p:cNvPr>
          <p:cNvSpPr/>
          <p:nvPr/>
        </p:nvSpPr>
        <p:spPr>
          <a:xfrm>
            <a:off x="7785375" y="4509885"/>
            <a:ext cx="3234690" cy="277695"/>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DC92755-6AE9-32E7-5B2C-6F507E936BF2}"/>
              </a:ext>
            </a:extLst>
          </p:cNvPr>
          <p:cNvSpPr txBox="1"/>
          <p:nvPr/>
        </p:nvSpPr>
        <p:spPr>
          <a:xfrm>
            <a:off x="11188584" y="4452636"/>
            <a:ext cx="809837" cy="369332"/>
          </a:xfrm>
          <a:prstGeom prst="rect">
            <a:avLst/>
          </a:prstGeom>
          <a:noFill/>
        </p:spPr>
        <p:txBody>
          <a:bodyPr wrap="none" rtlCol="0">
            <a:spAutoFit/>
          </a:bodyPr>
          <a:lstStyle/>
          <a:p>
            <a:r>
              <a:rPr kumimoji="1" lang="en-US" altLang="ja-JP" dirty="0">
                <a:latin typeface="Hiragino Kaku Gothic ProN W3" panose="020B0300000000000000" pitchFamily="34" charset="-128"/>
                <a:ea typeface="Hiragino Kaku Gothic ProN W3" panose="020B0300000000000000" pitchFamily="34" charset="-128"/>
              </a:rPr>
              <a:t>halo2</a:t>
            </a:r>
            <a:endParaRPr kumimoji="1" lang="ja-JP" altLang="en-US">
              <a:latin typeface="Hiragino Kaku Gothic ProN W3" panose="020B0300000000000000" pitchFamily="34" charset="-128"/>
              <a:ea typeface="Hiragino Kaku Gothic ProN W3" panose="020B0300000000000000" pitchFamily="34" charset="-128"/>
            </a:endParaRPr>
          </a:p>
        </p:txBody>
      </p:sp>
      <p:cxnSp>
        <p:nvCxnSpPr>
          <p:cNvPr id="17" name="直線矢印コネクタ 16">
            <a:extLst>
              <a:ext uri="{FF2B5EF4-FFF2-40B4-BE49-F238E27FC236}">
                <a16:creationId xmlns:a16="http://schemas.microsoft.com/office/drawing/2014/main" id="{B8C90B22-0789-657D-A55E-FBA620628728}"/>
              </a:ext>
            </a:extLst>
          </p:cNvPr>
          <p:cNvCxnSpPr>
            <a:cxnSpLocks/>
          </p:cNvCxnSpPr>
          <p:nvPr/>
        </p:nvCxnSpPr>
        <p:spPr>
          <a:xfrm flipH="1">
            <a:off x="11020065" y="4635712"/>
            <a:ext cx="23431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4718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524CEB-8013-30C4-2A62-E6E48D4477E2}"/>
              </a:ext>
            </a:extLst>
          </p:cNvPr>
          <p:cNvSpPr>
            <a:spLocks noGrp="1"/>
          </p:cNvSpPr>
          <p:nvPr>
            <p:ph type="title"/>
          </p:nvPr>
        </p:nvSpPr>
        <p:spPr/>
        <p:txBody>
          <a:bodyPr/>
          <a:lstStyle/>
          <a:p>
            <a:r>
              <a:rPr kumimoji="1" lang="en-US" altLang="ja-JP" dirty="0"/>
              <a:t>Conclusion</a:t>
            </a:r>
            <a:endParaRPr kumimoji="1" lang="ja-JP" altLang="en-US"/>
          </a:p>
        </p:txBody>
      </p:sp>
      <p:sp>
        <p:nvSpPr>
          <p:cNvPr id="3" name="コンテンツ プレースホルダー 2">
            <a:extLst>
              <a:ext uri="{FF2B5EF4-FFF2-40B4-BE49-F238E27FC236}">
                <a16:creationId xmlns:a16="http://schemas.microsoft.com/office/drawing/2014/main" id="{F7EAAB1A-988E-50DD-7923-63A53F7FD769}"/>
              </a:ext>
            </a:extLst>
          </p:cNvPr>
          <p:cNvSpPr>
            <a:spLocks noGrp="1"/>
          </p:cNvSpPr>
          <p:nvPr>
            <p:ph idx="1"/>
          </p:nvPr>
        </p:nvSpPr>
        <p:spPr>
          <a:xfrm>
            <a:off x="838200" y="1485800"/>
            <a:ext cx="10515600" cy="5372200"/>
          </a:xfrm>
        </p:spPr>
        <p:txBody>
          <a:bodyPr>
            <a:normAutofit fontScale="62500" lnSpcReduction="20000"/>
          </a:bodyPr>
          <a:lstStyle/>
          <a:p>
            <a:pPr>
              <a:lnSpc>
                <a:spcPct val="140000"/>
              </a:lnSpc>
              <a:buFont typeface="システムフォント（レギュラー）"/>
              <a:buChar char="◦"/>
            </a:pPr>
            <a:r>
              <a:rPr lang="ja-JP" altLang="en-US">
                <a:solidFill>
                  <a:srgbClr val="000000"/>
                </a:solidFill>
                <a:effectLst/>
              </a:rPr>
              <a:t>初代星の電離バブルと超新星バブルの広がり方を調べる</a:t>
            </a:r>
            <a:r>
              <a:rPr lang="ja-JP" altLang="en-US">
                <a:solidFill>
                  <a:srgbClr val="000000"/>
                </a:solidFill>
              </a:rPr>
              <a:t>宇宙論的</a:t>
            </a:r>
            <a:r>
              <a:rPr lang="ja-JP" altLang="en-US">
                <a:solidFill>
                  <a:srgbClr val="000000"/>
                </a:solidFill>
                <a:effectLst/>
              </a:rPr>
              <a:t>シミュレーションを行った。</a:t>
            </a:r>
            <a:endParaRPr lang="en" altLang="ja-JP" dirty="0">
              <a:solidFill>
                <a:srgbClr val="000000"/>
              </a:solidFill>
              <a:effectLst/>
            </a:endParaRPr>
          </a:p>
          <a:p>
            <a:pPr>
              <a:lnSpc>
                <a:spcPct val="100000"/>
              </a:lnSpc>
              <a:buFont typeface="システムフォント（レギュラー）"/>
              <a:buChar char="◦"/>
            </a:pPr>
            <a:endParaRPr lang="en" altLang="ja-JP" dirty="0">
              <a:solidFill>
                <a:srgbClr val="000000"/>
              </a:solidFill>
              <a:effectLst/>
            </a:endParaRPr>
          </a:p>
          <a:p>
            <a:pPr>
              <a:lnSpc>
                <a:spcPct val="140000"/>
              </a:lnSpc>
              <a:buFont typeface="システムフォント（レギュラー）"/>
              <a:buChar char="◦"/>
            </a:pPr>
            <a:r>
              <a:rPr kumimoji="1" lang="ja-JP" altLang="en-US"/>
              <a:t>初代星とハローの質量</a:t>
            </a:r>
            <a:r>
              <a:rPr lang="ja-JP" altLang="en-US"/>
              <a:t>を複数</a:t>
            </a:r>
            <a:r>
              <a:rPr kumimoji="1" lang="ja-JP" altLang="en-US"/>
              <a:t>設定し、電離バブルと超新星バブルの半径の時間進化をそれぞれ計算した。</a:t>
            </a:r>
            <a:endParaRPr kumimoji="1" lang="en" altLang="ja-JP" dirty="0"/>
          </a:p>
          <a:p>
            <a:pPr>
              <a:lnSpc>
                <a:spcPct val="100000"/>
              </a:lnSpc>
              <a:buFont typeface="システムフォント（レギュラー）"/>
              <a:buChar char="◦"/>
            </a:pPr>
            <a:endParaRPr kumimoji="1" lang="en" altLang="ja-JP" dirty="0"/>
          </a:p>
          <a:p>
            <a:pPr>
              <a:lnSpc>
                <a:spcPct val="140000"/>
              </a:lnSpc>
              <a:buFont typeface="システムフォント（レギュラー）"/>
              <a:buChar char="◦"/>
            </a:pPr>
            <a:r>
              <a:rPr kumimoji="1" lang="ja-JP" altLang="en-US"/>
              <a:t>全体的に初代星質量が大きく、ハローの質量が小さいほど、電離バブルが広がる傾向があることが分かり、この傾向は先行研究の</a:t>
            </a:r>
            <a:r>
              <a:rPr kumimoji="1" lang="en-US" altLang="ja-JP" dirty="0"/>
              <a:t>1</a:t>
            </a:r>
            <a:r>
              <a:rPr kumimoji="1" lang="ja-JP" altLang="en-US"/>
              <a:t>次元計算とも一致した。</a:t>
            </a:r>
            <a:endParaRPr kumimoji="1" lang="en-US" altLang="ja-JP" dirty="0"/>
          </a:p>
          <a:p>
            <a:pPr>
              <a:lnSpc>
                <a:spcPct val="100000"/>
              </a:lnSpc>
              <a:buFont typeface="システムフォント（レギュラー）"/>
              <a:buChar char="◦"/>
            </a:pPr>
            <a:endParaRPr kumimoji="1" lang="en" altLang="ja-JP" dirty="0"/>
          </a:p>
          <a:p>
            <a:pPr>
              <a:lnSpc>
                <a:spcPct val="140000"/>
              </a:lnSpc>
              <a:buFont typeface="システムフォント（レギュラー）"/>
              <a:buChar char="◦"/>
            </a:pPr>
            <a:r>
              <a:rPr kumimoji="1" lang="ja-JP" altLang="en-US"/>
              <a:t>超新星バブルも電離バブルと同じように広がる傾向があり、</a:t>
            </a:r>
            <a:r>
              <a:rPr lang="ja-JP" altLang="en-US" sz="2800"/>
              <a:t>電離フィードバックのかかり方が、超新星バブルのフィードバックに</a:t>
            </a:r>
            <a:r>
              <a:rPr lang="ja-JP" altLang="en-US"/>
              <a:t>影響を与えると考えられる。</a:t>
            </a:r>
            <a:endParaRPr kumimoji="1" lang="en-US" altLang="ja-JP" dirty="0"/>
          </a:p>
          <a:p>
            <a:pPr>
              <a:lnSpc>
                <a:spcPct val="100000"/>
              </a:lnSpc>
              <a:buFont typeface="システムフォント（レギュラー）"/>
              <a:buChar char="◦"/>
            </a:pPr>
            <a:endParaRPr kumimoji="1" lang="en" altLang="ja-JP" dirty="0"/>
          </a:p>
          <a:p>
            <a:pPr>
              <a:lnSpc>
                <a:spcPct val="140000"/>
              </a:lnSpc>
              <a:buFont typeface="システムフォント（レギュラー）"/>
              <a:buChar char="◦"/>
            </a:pPr>
            <a:r>
              <a:rPr kumimoji="1" lang="ja-JP" altLang="en-US"/>
              <a:t>一方で、ハローの個性によって電離バブルや超新星バブルの広がり方に違いが出てくることが明らかになったため、初代星フィードバックを考える上でハローの個性を十分に考慮する必要がある。</a:t>
            </a:r>
          </a:p>
        </p:txBody>
      </p:sp>
    </p:spTree>
    <p:extLst>
      <p:ext uri="{BB962C8B-B14F-4D97-AF65-F5344CB8AC3E}">
        <p14:creationId xmlns:p14="http://schemas.microsoft.com/office/powerpoint/2010/main" val="90408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A12D5F-B8A5-750F-415B-BB6AFB085152}"/>
              </a:ext>
            </a:extLst>
          </p:cNvPr>
          <p:cNvSpPr>
            <a:spLocks noGrp="1"/>
          </p:cNvSpPr>
          <p:nvPr>
            <p:ph idx="1"/>
          </p:nvPr>
        </p:nvSpPr>
        <p:spPr>
          <a:xfrm>
            <a:off x="838200" y="1825625"/>
            <a:ext cx="10515600" cy="4561924"/>
          </a:xfrm>
        </p:spPr>
        <p:txBody>
          <a:bodyPr>
            <a:normAutofit fontScale="77500" lnSpcReduction="20000"/>
          </a:bodyPr>
          <a:lstStyle/>
          <a:p>
            <a:pPr>
              <a:buFont typeface="システムフォント（レギュラー）"/>
              <a:buChar char="◦"/>
            </a:pPr>
            <a:r>
              <a:rPr lang="ja-JP" altLang="en-US"/>
              <a:t>初代星による影響</a:t>
            </a:r>
            <a:r>
              <a:rPr lang="en-US" altLang="ja-JP" dirty="0"/>
              <a:t> (</a:t>
            </a:r>
            <a:r>
              <a:rPr lang="ja-JP" altLang="en-US"/>
              <a:t>フィードバック</a:t>
            </a:r>
            <a:r>
              <a:rPr lang="en-US" altLang="ja-JP" dirty="0"/>
              <a:t>)</a:t>
            </a:r>
            <a:endParaRPr kumimoji="1" lang="en-US" altLang="ja-JP" dirty="0"/>
          </a:p>
          <a:p>
            <a:pPr lvl="1"/>
            <a:r>
              <a:rPr lang="en-US" altLang="ja-JP" dirty="0"/>
              <a:t>UV</a:t>
            </a:r>
            <a:r>
              <a:rPr lang="ja-JP" altLang="en-US"/>
              <a:t>光子の放射</a:t>
            </a:r>
            <a:endParaRPr lang="en-US" altLang="ja-JP" dirty="0"/>
          </a:p>
          <a:p>
            <a:pPr lvl="1"/>
            <a:r>
              <a:rPr lang="ja-JP" altLang="en-US"/>
              <a:t>超新星爆発によるエネルギーや金属供給</a:t>
            </a:r>
            <a:endParaRPr lang="en-US" altLang="ja-JP" dirty="0"/>
          </a:p>
          <a:p>
            <a:pPr lvl="1">
              <a:buFont typeface="システムフォント（レギュラー）"/>
              <a:buChar char="⇨"/>
            </a:pPr>
            <a:r>
              <a:rPr kumimoji="1" lang="en-US" altLang="ja-JP" dirty="0"/>
              <a:t> </a:t>
            </a:r>
            <a:r>
              <a:rPr lang="ja-JP" altLang="en-US" sz="2800"/>
              <a:t>宇宙の熱的・化学的な性質が変化</a:t>
            </a:r>
            <a:endParaRPr kumimoji="1" lang="en-US" altLang="ja-JP" sz="2800" dirty="0"/>
          </a:p>
          <a:p>
            <a:pPr marL="0" indent="0">
              <a:buNone/>
            </a:pPr>
            <a:endParaRPr kumimoji="1" lang="en-US" altLang="ja-JP" dirty="0"/>
          </a:p>
          <a:p>
            <a:pPr>
              <a:buFont typeface="システムフォント（レギュラー）"/>
              <a:buChar char="◦"/>
            </a:pPr>
            <a:r>
              <a:rPr lang="ja-JP" altLang="en-US"/>
              <a:t>初代星による周囲へのフィードバックは、初代銀河やその後の宇宙の進化に</a:t>
            </a:r>
            <a:br>
              <a:rPr lang="en-US" altLang="ja-JP" dirty="0"/>
            </a:br>
            <a:r>
              <a:rPr lang="ja-JP" altLang="en-US"/>
              <a:t>大きな影響を及ぼしたはず</a:t>
            </a:r>
            <a:endParaRPr lang="en-US" altLang="ja-JP" dirty="0"/>
          </a:p>
          <a:p>
            <a:pPr lvl="1">
              <a:buFont typeface="システムフォント（レギュラー）"/>
              <a:buChar char="⇨"/>
            </a:pPr>
            <a:r>
              <a:rPr lang="en-US" altLang="ja-JP" sz="2600" dirty="0"/>
              <a:t> </a:t>
            </a:r>
            <a:r>
              <a:rPr lang="ja-JP" altLang="en-US" sz="2600"/>
              <a:t>初代星フィードバックの効果を理解することは重要</a:t>
            </a:r>
            <a:endParaRPr kumimoji="1" lang="en-US" altLang="ja-JP" sz="2600" dirty="0"/>
          </a:p>
        </p:txBody>
      </p:sp>
      <p:sp>
        <p:nvSpPr>
          <p:cNvPr id="42" name="雲 41">
            <a:extLst>
              <a:ext uri="{FF2B5EF4-FFF2-40B4-BE49-F238E27FC236}">
                <a16:creationId xmlns:a16="http://schemas.microsoft.com/office/drawing/2014/main" id="{877DD589-072D-2044-962F-A580431D8DA4}"/>
              </a:ext>
            </a:extLst>
          </p:cNvPr>
          <p:cNvSpPr/>
          <p:nvPr/>
        </p:nvSpPr>
        <p:spPr>
          <a:xfrm>
            <a:off x="6038285" y="1456093"/>
            <a:ext cx="2343800" cy="1759540"/>
          </a:xfrm>
          <a:prstGeom prst="cloud">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58DCCCBA-4174-8624-1880-1EA4FB3DA347}"/>
              </a:ext>
            </a:extLst>
          </p:cNvPr>
          <p:cNvSpPr/>
          <p:nvPr/>
        </p:nvSpPr>
        <p:spPr>
          <a:xfrm>
            <a:off x="6440484" y="1760489"/>
            <a:ext cx="1483534" cy="1052237"/>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0AE6A5D-CFD5-3C94-1327-B8A8D1807BA1}"/>
              </a:ext>
            </a:extLst>
          </p:cNvPr>
          <p:cNvSpPr>
            <a:spLocks noGrp="1"/>
          </p:cNvSpPr>
          <p:nvPr>
            <p:ph type="title"/>
          </p:nvPr>
        </p:nvSpPr>
        <p:spPr/>
        <p:txBody>
          <a:bodyPr/>
          <a:lstStyle/>
          <a:p>
            <a:r>
              <a:rPr kumimoji="1" lang="en-US" altLang="ja-JP" dirty="0"/>
              <a:t>Introduction</a:t>
            </a:r>
            <a:br>
              <a:rPr kumimoji="1" lang="en-US" altLang="ja-JP" dirty="0"/>
            </a:br>
            <a:r>
              <a:rPr kumimoji="1" lang="en-US" altLang="ja-JP" sz="2800" dirty="0"/>
              <a:t>- </a:t>
            </a:r>
            <a:r>
              <a:rPr lang="ja-JP" altLang="en-US" sz="2800"/>
              <a:t>初代星研究の重要性</a:t>
            </a:r>
            <a:r>
              <a:rPr lang="en-US" altLang="ja-JP" sz="2800" dirty="0"/>
              <a:t> </a:t>
            </a:r>
            <a:r>
              <a:rPr kumimoji="1" lang="en-US" altLang="ja-JP" sz="2800" dirty="0"/>
              <a:t>-</a:t>
            </a:r>
            <a:endParaRPr kumimoji="1" lang="ja-JP" altLang="en-US" sz="2800"/>
          </a:p>
        </p:txBody>
      </p:sp>
      <p:sp>
        <p:nvSpPr>
          <p:cNvPr id="4" name="テキスト ボックス 3">
            <a:extLst>
              <a:ext uri="{FF2B5EF4-FFF2-40B4-BE49-F238E27FC236}">
                <a16:creationId xmlns:a16="http://schemas.microsoft.com/office/drawing/2014/main" id="{63F963BF-CCF7-6E17-3AF1-5C2A2A87B5CA}"/>
              </a:ext>
            </a:extLst>
          </p:cNvPr>
          <p:cNvSpPr txBox="1"/>
          <p:nvPr/>
        </p:nvSpPr>
        <p:spPr>
          <a:xfrm>
            <a:off x="10455965" y="4319189"/>
            <a:ext cx="1610885" cy="369332"/>
          </a:xfrm>
          <a:prstGeom prst="rect">
            <a:avLst/>
          </a:prstGeom>
          <a:noFill/>
        </p:spPr>
        <p:txBody>
          <a:bodyPr wrap="square" rtlCol="0">
            <a:spAutoFit/>
          </a:bodyPr>
          <a:lstStyle/>
          <a:p>
            <a:r>
              <a:rPr kumimoji="1" lang="ja-JP" altLang="en-US">
                <a:solidFill>
                  <a:schemeClr val="bg1"/>
                </a:solidFill>
              </a:rPr>
              <a:t>図は</a:t>
            </a:r>
            <a:r>
              <a:rPr kumimoji="1" lang="en-US" altLang="ja-JP" dirty="0">
                <a:solidFill>
                  <a:schemeClr val="bg1"/>
                </a:solidFill>
              </a:rPr>
              <a:t>+20</a:t>
            </a:r>
            <a:endParaRPr kumimoji="1" lang="ja-JP" altLang="en-US">
              <a:solidFill>
                <a:schemeClr val="bg1"/>
              </a:solidFill>
            </a:endParaRPr>
          </a:p>
        </p:txBody>
      </p:sp>
      <p:sp>
        <p:nvSpPr>
          <p:cNvPr id="34" name="右矢印 33">
            <a:extLst>
              <a:ext uri="{FF2B5EF4-FFF2-40B4-BE49-F238E27FC236}">
                <a16:creationId xmlns:a16="http://schemas.microsoft.com/office/drawing/2014/main" id="{525E7D94-E5EA-0147-1FA3-1EADDD7DED17}"/>
              </a:ext>
            </a:extLst>
          </p:cNvPr>
          <p:cNvSpPr/>
          <p:nvPr/>
        </p:nvSpPr>
        <p:spPr>
          <a:xfrm>
            <a:off x="8637068" y="2209225"/>
            <a:ext cx="902970" cy="2635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星 5 34">
            <a:extLst>
              <a:ext uri="{FF2B5EF4-FFF2-40B4-BE49-F238E27FC236}">
                <a16:creationId xmlns:a16="http://schemas.microsoft.com/office/drawing/2014/main" id="{4DBB4368-3CA5-A991-C405-1385E4E59747}"/>
              </a:ext>
            </a:extLst>
          </p:cNvPr>
          <p:cNvSpPr/>
          <p:nvPr/>
        </p:nvSpPr>
        <p:spPr>
          <a:xfrm>
            <a:off x="6960941" y="2114141"/>
            <a:ext cx="354330" cy="35433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E976C70C-CB58-BCF5-6BED-F862D0C98EDC}"/>
              </a:ext>
            </a:extLst>
          </p:cNvPr>
          <p:cNvCxnSpPr/>
          <p:nvPr/>
        </p:nvCxnSpPr>
        <p:spPr>
          <a:xfrm flipV="1">
            <a:off x="7315271" y="1862681"/>
            <a:ext cx="251460" cy="2514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直線矢印コネクタ 36">
            <a:extLst>
              <a:ext uri="{FF2B5EF4-FFF2-40B4-BE49-F238E27FC236}">
                <a16:creationId xmlns:a16="http://schemas.microsoft.com/office/drawing/2014/main" id="{FAF92AB3-4C0B-5E7F-650D-E71F92A306F3}"/>
              </a:ext>
            </a:extLst>
          </p:cNvPr>
          <p:cNvCxnSpPr/>
          <p:nvPr/>
        </p:nvCxnSpPr>
        <p:spPr>
          <a:xfrm>
            <a:off x="7315271" y="2468471"/>
            <a:ext cx="251460" cy="2514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直線矢印コネクタ 37">
            <a:extLst>
              <a:ext uri="{FF2B5EF4-FFF2-40B4-BE49-F238E27FC236}">
                <a16:creationId xmlns:a16="http://schemas.microsoft.com/office/drawing/2014/main" id="{8A5EC7EA-8813-DCC4-5031-4C73698DD64F}"/>
              </a:ext>
            </a:extLst>
          </p:cNvPr>
          <p:cNvCxnSpPr/>
          <p:nvPr/>
        </p:nvCxnSpPr>
        <p:spPr>
          <a:xfrm flipH="1" flipV="1">
            <a:off x="6709481" y="1862681"/>
            <a:ext cx="251460" cy="2514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直線矢印コネクタ 38">
            <a:extLst>
              <a:ext uri="{FF2B5EF4-FFF2-40B4-BE49-F238E27FC236}">
                <a16:creationId xmlns:a16="http://schemas.microsoft.com/office/drawing/2014/main" id="{CC1F2BCA-D166-229A-F815-F898F4E652E2}"/>
              </a:ext>
            </a:extLst>
          </p:cNvPr>
          <p:cNvCxnSpPr/>
          <p:nvPr/>
        </p:nvCxnSpPr>
        <p:spPr>
          <a:xfrm flipH="1">
            <a:off x="6709481" y="2468471"/>
            <a:ext cx="251460" cy="2514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336FDBA8-EAEE-00FF-D31A-FB45C490909A}"/>
                  </a:ext>
                </a:extLst>
              </p:cNvPr>
              <p:cNvSpPr txBox="1"/>
              <p:nvPr/>
            </p:nvSpPr>
            <p:spPr>
              <a:xfrm>
                <a:off x="7430522" y="1966531"/>
                <a:ext cx="3133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H</m:t>
                          </m:r>
                        </m:e>
                        <m:sup>
                          <m:r>
                            <a:rPr kumimoji="1" lang="en-US" altLang="ja-JP" b="0" i="0" smtClean="0">
                              <a:latin typeface="Cambria Math" panose="02040503050406030204" pitchFamily="18" charset="0"/>
                            </a:rPr>
                            <m:t>+</m:t>
                          </m:r>
                        </m:sup>
                      </m:sSup>
                    </m:oMath>
                  </m:oMathPara>
                </a14:m>
                <a:endParaRPr kumimoji="1" lang="ja-JP" altLang="en-US"/>
              </a:p>
            </p:txBody>
          </p:sp>
        </mc:Choice>
        <mc:Fallback xmlns="">
          <p:sp>
            <p:nvSpPr>
              <p:cNvPr id="43" name="テキスト ボックス 42">
                <a:extLst>
                  <a:ext uri="{FF2B5EF4-FFF2-40B4-BE49-F238E27FC236}">
                    <a16:creationId xmlns:a16="http://schemas.microsoft.com/office/drawing/2014/main" id="{336FDBA8-EAEE-00FF-D31A-FB45C490909A}"/>
                  </a:ext>
                </a:extLst>
              </p:cNvPr>
              <p:cNvSpPr txBox="1">
                <a:spLocks noRot="1" noChangeAspect="1" noMove="1" noResize="1" noEditPoints="1" noAdjustHandles="1" noChangeArrowheads="1" noChangeShapeType="1" noTextEdit="1"/>
              </p:cNvSpPr>
              <p:nvPr/>
            </p:nvSpPr>
            <p:spPr>
              <a:xfrm>
                <a:off x="7430522" y="1966531"/>
                <a:ext cx="313373" cy="369332"/>
              </a:xfrm>
              <a:prstGeom prst="rect">
                <a:avLst/>
              </a:prstGeom>
              <a:blipFill>
                <a:blip r:embed="rId3"/>
                <a:stretch>
                  <a:fillRect r="-40000"/>
                </a:stretch>
              </a:blipFill>
            </p:spPr>
            <p:txBody>
              <a:bodyPr/>
              <a:lstStyle/>
              <a:p>
                <a:r>
                  <a:rPr lang="ja-JP" altLang="en-US">
                    <a:noFill/>
                  </a:rPr>
                  <a:t> </a:t>
                </a:r>
              </a:p>
            </p:txBody>
          </p:sp>
        </mc:Fallback>
      </mc:AlternateContent>
      <p:sp>
        <p:nvSpPr>
          <p:cNvPr id="45" name="爆発 1 44">
            <a:extLst>
              <a:ext uri="{FF2B5EF4-FFF2-40B4-BE49-F238E27FC236}">
                <a16:creationId xmlns:a16="http://schemas.microsoft.com/office/drawing/2014/main" id="{81202D6D-3DCA-191A-A545-903F5E25E81A}"/>
              </a:ext>
            </a:extLst>
          </p:cNvPr>
          <p:cNvSpPr/>
          <p:nvPr/>
        </p:nvSpPr>
        <p:spPr>
          <a:xfrm>
            <a:off x="10105010" y="2072296"/>
            <a:ext cx="428625" cy="428625"/>
          </a:xfrm>
          <a:prstGeom prst="irregularSeal1">
            <a:avLst/>
          </a:prstGeom>
          <a:solidFill>
            <a:schemeClr val="accent2">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7B57477D-1032-3FD2-28E3-3D90435CD349}"/>
              </a:ext>
            </a:extLst>
          </p:cNvPr>
          <p:cNvSpPr txBox="1"/>
          <p:nvPr/>
        </p:nvSpPr>
        <p:spPr>
          <a:xfrm>
            <a:off x="10095302" y="2469606"/>
            <a:ext cx="605790" cy="369332"/>
          </a:xfrm>
          <a:prstGeom prst="rect">
            <a:avLst/>
          </a:prstGeom>
          <a:noFill/>
        </p:spPr>
        <p:txBody>
          <a:bodyPr wrap="square" rtlCol="0">
            <a:spAutoFit/>
          </a:bodyPr>
          <a:lstStyle/>
          <a:p>
            <a:r>
              <a:rPr kumimoji="1" lang="en-US" altLang="ja-JP" dirty="0"/>
              <a:t>SN</a:t>
            </a:r>
            <a:endParaRPr kumimoji="1" lang="ja-JP" altLang="en-US"/>
          </a:p>
        </p:txBody>
      </p:sp>
      <p:cxnSp>
        <p:nvCxnSpPr>
          <p:cNvPr id="52" name="直線矢印コネクタ 51">
            <a:extLst>
              <a:ext uri="{FF2B5EF4-FFF2-40B4-BE49-F238E27FC236}">
                <a16:creationId xmlns:a16="http://schemas.microsoft.com/office/drawing/2014/main" id="{38CC5C45-7793-B433-3148-283D54384AE9}"/>
              </a:ext>
            </a:extLst>
          </p:cNvPr>
          <p:cNvCxnSpPr/>
          <p:nvPr/>
        </p:nvCxnSpPr>
        <p:spPr>
          <a:xfrm flipV="1">
            <a:off x="10503242" y="1816115"/>
            <a:ext cx="251460" cy="2514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直線矢印コネクタ 52">
            <a:extLst>
              <a:ext uri="{FF2B5EF4-FFF2-40B4-BE49-F238E27FC236}">
                <a16:creationId xmlns:a16="http://schemas.microsoft.com/office/drawing/2014/main" id="{0806B953-8556-87F7-599C-FCD5C9416907}"/>
              </a:ext>
            </a:extLst>
          </p:cNvPr>
          <p:cNvCxnSpPr/>
          <p:nvPr/>
        </p:nvCxnSpPr>
        <p:spPr>
          <a:xfrm>
            <a:off x="10503242" y="2421905"/>
            <a:ext cx="251460" cy="2514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直線矢印コネクタ 53">
            <a:extLst>
              <a:ext uri="{FF2B5EF4-FFF2-40B4-BE49-F238E27FC236}">
                <a16:creationId xmlns:a16="http://schemas.microsoft.com/office/drawing/2014/main" id="{B244BA0D-F326-2170-B870-C618007DA66B}"/>
              </a:ext>
            </a:extLst>
          </p:cNvPr>
          <p:cNvCxnSpPr/>
          <p:nvPr/>
        </p:nvCxnSpPr>
        <p:spPr>
          <a:xfrm flipH="1" flipV="1">
            <a:off x="9897452" y="1816115"/>
            <a:ext cx="251460" cy="2514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直線矢印コネクタ 54">
            <a:extLst>
              <a:ext uri="{FF2B5EF4-FFF2-40B4-BE49-F238E27FC236}">
                <a16:creationId xmlns:a16="http://schemas.microsoft.com/office/drawing/2014/main" id="{F5C938A8-90C7-90A2-29E9-6677B79F101C}"/>
              </a:ext>
            </a:extLst>
          </p:cNvPr>
          <p:cNvCxnSpPr/>
          <p:nvPr/>
        </p:nvCxnSpPr>
        <p:spPr>
          <a:xfrm flipH="1">
            <a:off x="9897452" y="2421905"/>
            <a:ext cx="251460" cy="2514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3" name="テキスト ボックス 62">
            <a:extLst>
              <a:ext uri="{FF2B5EF4-FFF2-40B4-BE49-F238E27FC236}">
                <a16:creationId xmlns:a16="http://schemas.microsoft.com/office/drawing/2014/main" id="{7EFF5BC9-46E8-CDA6-4A46-AA875514EAE5}"/>
              </a:ext>
            </a:extLst>
          </p:cNvPr>
          <p:cNvSpPr txBox="1"/>
          <p:nvPr/>
        </p:nvSpPr>
        <p:spPr>
          <a:xfrm>
            <a:off x="7348608" y="2291304"/>
            <a:ext cx="594360" cy="369332"/>
          </a:xfrm>
          <a:prstGeom prst="rect">
            <a:avLst/>
          </a:prstGeom>
          <a:noFill/>
        </p:spPr>
        <p:txBody>
          <a:bodyPr wrap="square" rtlCol="0">
            <a:spAutoFit/>
          </a:bodyPr>
          <a:lstStyle/>
          <a:p>
            <a:r>
              <a:rPr kumimoji="1" lang="en-US" altLang="ja-JP" dirty="0"/>
              <a:t>UV</a:t>
            </a:r>
            <a:endParaRPr kumimoji="1" lang="ja-JP" altLang="en-US"/>
          </a:p>
        </p:txBody>
      </p:sp>
      <p:sp>
        <p:nvSpPr>
          <p:cNvPr id="1024" name="テキスト ボックス 1023">
            <a:extLst>
              <a:ext uri="{FF2B5EF4-FFF2-40B4-BE49-F238E27FC236}">
                <a16:creationId xmlns:a16="http://schemas.microsoft.com/office/drawing/2014/main" id="{CFF2E78F-A738-0489-8A2C-45AE3EDCFEDA}"/>
              </a:ext>
            </a:extLst>
          </p:cNvPr>
          <p:cNvSpPr txBox="1"/>
          <p:nvPr/>
        </p:nvSpPr>
        <p:spPr>
          <a:xfrm>
            <a:off x="10728985" y="2114141"/>
            <a:ext cx="1563028" cy="646331"/>
          </a:xfrm>
          <a:prstGeom prst="rect">
            <a:avLst/>
          </a:prstGeom>
          <a:noFill/>
        </p:spPr>
        <p:txBody>
          <a:bodyPr wrap="square" rtlCol="0">
            <a:spAutoFit/>
          </a:bodyPr>
          <a:lstStyle/>
          <a:p>
            <a:r>
              <a:rPr lang="ja-JP" altLang="en-US"/>
              <a:t>エネルギー</a:t>
            </a:r>
            <a:r>
              <a:rPr kumimoji="1" lang="ja-JP" altLang="en-US"/>
              <a:t>・金属</a:t>
            </a: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76F94ED-6F0E-3585-DA40-840260DA2447}"/>
                  </a:ext>
                </a:extLst>
              </p:cNvPr>
              <p:cNvSpPr txBox="1"/>
              <p:nvPr/>
            </p:nvSpPr>
            <p:spPr>
              <a:xfrm>
                <a:off x="7787728" y="1669838"/>
                <a:ext cx="409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H</m:t>
                      </m:r>
                    </m:oMath>
                  </m:oMathPara>
                </a14:m>
                <a:endParaRPr kumimoji="1" lang="ja-JP" altLang="en-US"/>
              </a:p>
            </p:txBody>
          </p:sp>
        </mc:Choice>
        <mc:Fallback xmlns="">
          <p:sp>
            <p:nvSpPr>
              <p:cNvPr id="7" name="テキスト ボックス 6">
                <a:extLst>
                  <a:ext uri="{FF2B5EF4-FFF2-40B4-BE49-F238E27FC236}">
                    <a16:creationId xmlns:a16="http://schemas.microsoft.com/office/drawing/2014/main" id="{776F94ED-6F0E-3585-DA40-840260DA2447}"/>
                  </a:ext>
                </a:extLst>
              </p:cNvPr>
              <p:cNvSpPr txBox="1">
                <a:spLocks noRot="1" noChangeAspect="1" noMove="1" noResize="1" noEditPoints="1" noAdjustHandles="1" noChangeArrowheads="1" noChangeShapeType="1" noTextEdit="1"/>
              </p:cNvSpPr>
              <p:nvPr/>
            </p:nvSpPr>
            <p:spPr>
              <a:xfrm>
                <a:off x="7787728" y="1669838"/>
                <a:ext cx="409086" cy="369332"/>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5469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DF0D0-96D8-A97F-AE48-96D5AAC8482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C6C3093-25B7-C782-77D1-19D7C6CC1E66}"/>
              </a:ext>
            </a:extLst>
          </p:cNvPr>
          <p:cNvSpPr>
            <a:spLocks noGrp="1"/>
          </p:cNvSpPr>
          <p:nvPr>
            <p:ph type="title"/>
          </p:nvPr>
        </p:nvSpPr>
        <p:spPr/>
        <p:txBody>
          <a:bodyPr/>
          <a:lstStyle/>
          <a:p>
            <a:r>
              <a:rPr kumimoji="1" lang="en-US" altLang="ja-JP" dirty="0"/>
              <a:t>Introduction</a:t>
            </a:r>
            <a:br>
              <a:rPr kumimoji="1" lang="en-US" altLang="ja-JP" dirty="0"/>
            </a:br>
            <a:r>
              <a:rPr kumimoji="1" lang="en-US" altLang="ja-JP" sz="2800" dirty="0"/>
              <a:t>- </a:t>
            </a:r>
            <a:r>
              <a:rPr kumimoji="1" lang="ja-JP" altLang="en-US" sz="2800"/>
              <a:t>初代星</a:t>
            </a:r>
            <a:r>
              <a:rPr lang="ja-JP" altLang="en-US" sz="2800"/>
              <a:t>フィードバックの</a:t>
            </a:r>
            <a:r>
              <a:rPr kumimoji="1" lang="ja-JP" altLang="en-US" sz="2800"/>
              <a:t>先行研究</a:t>
            </a:r>
            <a:r>
              <a:rPr kumimoji="1" lang="en-US" altLang="ja-JP" sz="2800" dirty="0"/>
              <a:t>1 -</a:t>
            </a:r>
            <a:endParaRPr kumimoji="1" lang="ja-JP" altLang="en-US" sz="2800"/>
          </a:p>
        </p:txBody>
      </p:sp>
      <p:sp>
        <p:nvSpPr>
          <p:cNvPr id="3" name="コンテンツ プレースホルダー 2">
            <a:extLst>
              <a:ext uri="{FF2B5EF4-FFF2-40B4-BE49-F238E27FC236}">
                <a16:creationId xmlns:a16="http://schemas.microsoft.com/office/drawing/2014/main" id="{C9941907-999D-68F2-B645-DB91F28BDDD9}"/>
              </a:ext>
            </a:extLst>
          </p:cNvPr>
          <p:cNvSpPr>
            <a:spLocks noGrp="1"/>
          </p:cNvSpPr>
          <p:nvPr>
            <p:ph idx="1"/>
          </p:nvPr>
        </p:nvSpPr>
        <p:spPr>
          <a:xfrm>
            <a:off x="838200" y="1572321"/>
            <a:ext cx="8119110" cy="1717675"/>
          </a:xfrm>
        </p:spPr>
        <p:txBody>
          <a:bodyPr>
            <a:normAutofit fontScale="85000" lnSpcReduction="20000"/>
          </a:bodyPr>
          <a:lstStyle/>
          <a:p>
            <a:pPr>
              <a:buFont typeface="システムフォント（レギュラー）"/>
              <a:buChar char="◦"/>
            </a:pPr>
            <a:r>
              <a:rPr kumimoji="1" lang="en-US" altLang="ja-JP" sz="2600" dirty="0" err="1"/>
              <a:t>Kitayama</a:t>
            </a:r>
            <a:r>
              <a:rPr kumimoji="1" lang="en-US" altLang="ja-JP" sz="2600" dirty="0"/>
              <a:t> et al. (2004)</a:t>
            </a:r>
          </a:p>
          <a:p>
            <a:pPr marL="742950" lvl="1" indent="-285750">
              <a:lnSpc>
                <a:spcPct val="120000"/>
              </a:lnSpc>
              <a:spcBef>
                <a:spcPts val="600"/>
              </a:spcBef>
              <a:buFont typeface="Arial" panose="020B0604020202020204" pitchFamily="34" charset="0"/>
              <a:buChar char="•"/>
            </a:pPr>
            <a:r>
              <a:rPr lang="ja-JP" altLang="en-US">
                <a:solidFill>
                  <a:srgbClr val="000000"/>
                </a:solidFill>
              </a:rPr>
              <a:t>球対称</a:t>
            </a:r>
            <a:r>
              <a:rPr lang="en-US" altLang="ja-JP" dirty="0">
                <a:solidFill>
                  <a:srgbClr val="000000"/>
                </a:solidFill>
              </a:rPr>
              <a:t>1</a:t>
            </a:r>
            <a:r>
              <a:rPr lang="ja-JP" altLang="en-US">
                <a:solidFill>
                  <a:srgbClr val="000000"/>
                </a:solidFill>
              </a:rPr>
              <a:t>次元計算</a:t>
            </a:r>
            <a:endParaRPr lang="en" altLang="ja-JP" dirty="0">
              <a:solidFill>
                <a:srgbClr val="000000"/>
              </a:solidFill>
              <a:effectLst/>
              <a:latin typeface="Hiragino Kaku Gothic ProN W3" panose="020B0300000000000000" pitchFamily="34" charset="-128"/>
              <a:ea typeface="Hiragino Kaku Gothic ProN W3" panose="020B0300000000000000" pitchFamily="34" charset="-128"/>
            </a:endParaRPr>
          </a:p>
          <a:p>
            <a:pPr marL="742950" lvl="1" indent="-285750">
              <a:lnSpc>
                <a:spcPct val="120000"/>
              </a:lnSpc>
              <a:spcBef>
                <a:spcPts val="600"/>
              </a:spcBef>
              <a:buFont typeface="Arial" panose="020B0604020202020204" pitchFamily="34" charset="0"/>
              <a:buChar char="•"/>
            </a:pPr>
            <a:r>
              <a:rPr lang="ja-JP" altLang="en-US">
                <a:solidFill>
                  <a:srgbClr val="000000"/>
                </a:solidFill>
                <a:effectLst/>
                <a:latin typeface="Hiragino Kaku Gothic ProN W3" panose="020B0300000000000000" pitchFamily="34" charset="-128"/>
                <a:ea typeface="Hiragino Kaku Gothic ProN W3" panose="020B0300000000000000" pitchFamily="34" charset="-128"/>
              </a:rPr>
              <a:t>初代星の質量とハローの質量を複数設定して計算</a:t>
            </a:r>
            <a:endParaRPr lang="en" altLang="ja-JP" dirty="0">
              <a:solidFill>
                <a:srgbClr val="000000"/>
              </a:solidFill>
              <a:effectLst/>
              <a:latin typeface="Hiragino Kaku Gothic ProN W3" panose="020B0300000000000000" pitchFamily="34" charset="-128"/>
              <a:ea typeface="Hiragino Kaku Gothic ProN W3" panose="020B0300000000000000" pitchFamily="34" charset="-128"/>
            </a:endParaRPr>
          </a:p>
          <a:p>
            <a:pPr marL="742950" lvl="1" indent="-285750">
              <a:lnSpc>
                <a:spcPct val="120000"/>
              </a:lnSpc>
              <a:spcBef>
                <a:spcPts val="600"/>
              </a:spcBef>
              <a:buFont typeface="Arial" panose="020B0604020202020204" pitchFamily="34" charset="0"/>
              <a:buChar char="•"/>
            </a:pPr>
            <a:r>
              <a:rPr lang="ja-JP" altLang="en-US">
                <a:solidFill>
                  <a:srgbClr val="000000"/>
                </a:solidFill>
              </a:rPr>
              <a:t>電離バブルの進化に着目</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 </a:t>
            </a:r>
          </a:p>
          <a:p>
            <a:pPr marL="457200" lvl="1" indent="0">
              <a:lnSpc>
                <a:spcPct val="120000"/>
              </a:lnSpc>
              <a:buNone/>
            </a:pPr>
            <a:endParaRPr lang="en" altLang="ja-JP" dirty="0">
              <a:solidFill>
                <a:srgbClr val="000000"/>
              </a:solidFill>
              <a:effectLst/>
              <a:latin typeface="Hiragino Kaku Gothic ProN W3" panose="020B0300000000000000" pitchFamily="34" charset="-128"/>
              <a:ea typeface="Hiragino Kaku Gothic ProN W3" panose="020B0300000000000000" pitchFamily="34" charset="-128"/>
            </a:endParaRPr>
          </a:p>
        </p:txBody>
      </p:sp>
      <p:sp>
        <p:nvSpPr>
          <p:cNvPr id="4" name="テキスト ボックス 3">
            <a:extLst>
              <a:ext uri="{FF2B5EF4-FFF2-40B4-BE49-F238E27FC236}">
                <a16:creationId xmlns:a16="http://schemas.microsoft.com/office/drawing/2014/main" id="{6A4AF90A-3802-B08B-31AE-663F6A5185BB}"/>
              </a:ext>
            </a:extLst>
          </p:cNvPr>
          <p:cNvSpPr txBox="1"/>
          <p:nvPr/>
        </p:nvSpPr>
        <p:spPr>
          <a:xfrm>
            <a:off x="10721009" y="5417884"/>
            <a:ext cx="1338469" cy="369332"/>
          </a:xfrm>
          <a:prstGeom prst="rect">
            <a:avLst/>
          </a:prstGeom>
          <a:noFill/>
        </p:spPr>
        <p:txBody>
          <a:bodyPr wrap="square" rtlCol="0">
            <a:spAutoFit/>
          </a:bodyPr>
          <a:lstStyle/>
          <a:p>
            <a:r>
              <a:rPr kumimoji="1" lang="en-US" altLang="ja-JP" dirty="0">
                <a:solidFill>
                  <a:schemeClr val="bg1"/>
                </a:solidFill>
              </a:rPr>
              <a:t>Chiaki+18</a:t>
            </a:r>
            <a:endParaRPr kumimoji="1" lang="ja-JP" altLang="en-US">
              <a:solidFill>
                <a:schemeClr val="bg1"/>
              </a:solidFill>
            </a:endParaRPr>
          </a:p>
        </p:txBody>
      </p:sp>
      <p:pic>
        <p:nvPicPr>
          <p:cNvPr id="7" name="図 6" descr="ダイアグラム&#10;&#10;自動的に生成された説明">
            <a:extLst>
              <a:ext uri="{FF2B5EF4-FFF2-40B4-BE49-F238E27FC236}">
                <a16:creationId xmlns:a16="http://schemas.microsoft.com/office/drawing/2014/main" id="{5D40571A-228D-1CE0-8F09-0D8865BDA1DB}"/>
              </a:ext>
            </a:extLst>
          </p:cNvPr>
          <p:cNvPicPr>
            <a:picLocks noChangeAspect="1"/>
          </p:cNvPicPr>
          <p:nvPr/>
        </p:nvPicPr>
        <p:blipFill>
          <a:blip r:embed="rId3"/>
          <a:srcRect l="50675" t="60785"/>
          <a:stretch/>
        </p:blipFill>
        <p:spPr>
          <a:xfrm>
            <a:off x="8559683" y="4426841"/>
            <a:ext cx="3006877" cy="2382981"/>
          </a:xfrm>
          <a:prstGeom prst="rect">
            <a:avLst/>
          </a:prstGeom>
        </p:spPr>
      </p:pic>
      <p:pic>
        <p:nvPicPr>
          <p:cNvPr id="9" name="図 8" descr="グラフ, 散布図&#10;&#10;自動的に生成された説明">
            <a:extLst>
              <a:ext uri="{FF2B5EF4-FFF2-40B4-BE49-F238E27FC236}">
                <a16:creationId xmlns:a16="http://schemas.microsoft.com/office/drawing/2014/main" id="{31F91540-D936-B14C-B3D7-560D2D601835}"/>
              </a:ext>
            </a:extLst>
          </p:cNvPr>
          <p:cNvPicPr>
            <a:picLocks noChangeAspect="1"/>
          </p:cNvPicPr>
          <p:nvPr/>
        </p:nvPicPr>
        <p:blipFill>
          <a:blip r:embed="rId4"/>
          <a:stretch>
            <a:fillRect/>
          </a:stretch>
        </p:blipFill>
        <p:spPr>
          <a:xfrm>
            <a:off x="1391401" y="3217186"/>
            <a:ext cx="3859472" cy="3700318"/>
          </a:xfrm>
          <a:prstGeom prst="rect">
            <a:avLst/>
          </a:prstGeom>
        </p:spPr>
      </p:pic>
      <p:pic>
        <p:nvPicPr>
          <p:cNvPr id="8" name="図 7" descr="ダイアグラム&#10;&#10;自動的に生成された説明">
            <a:extLst>
              <a:ext uri="{FF2B5EF4-FFF2-40B4-BE49-F238E27FC236}">
                <a16:creationId xmlns:a16="http://schemas.microsoft.com/office/drawing/2014/main" id="{172A602C-F236-F02D-4D6E-50A067E48CC3}"/>
              </a:ext>
            </a:extLst>
          </p:cNvPr>
          <p:cNvPicPr>
            <a:picLocks noChangeAspect="1"/>
          </p:cNvPicPr>
          <p:nvPr/>
        </p:nvPicPr>
        <p:blipFill>
          <a:blip r:embed="rId3"/>
          <a:srcRect r="52652" b="39328"/>
          <a:stretch/>
        </p:blipFill>
        <p:spPr>
          <a:xfrm>
            <a:off x="8712407" y="734457"/>
            <a:ext cx="2886296" cy="3686826"/>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2D3DA1AE-1178-09CA-B73E-F610F845EF06}"/>
                  </a:ext>
                </a:extLst>
              </p:cNvPr>
              <p:cNvSpPr txBox="1"/>
              <p:nvPr/>
            </p:nvSpPr>
            <p:spPr>
              <a:xfrm>
                <a:off x="5055392" y="4725492"/>
                <a:ext cx="2630369" cy="1057918"/>
              </a:xfrm>
              <a:prstGeom prst="rect">
                <a:avLst/>
              </a:prstGeom>
              <a:noFill/>
            </p:spPr>
            <p:txBody>
              <a:bodyPr wrap="square" rtlCol="0">
                <a:spAutoFit/>
              </a:bodyPr>
              <a:lstStyle/>
              <a:p>
                <a:pPr>
                  <a:lnSpc>
                    <a:spcPct val="150000"/>
                  </a:lnSpc>
                </a:pPr>
                <a:r>
                  <a:rPr lang="ja-JP" altLang="en-US" sz="1400"/>
                  <a:t>●</a:t>
                </a:r>
                <a:r>
                  <a:rPr kumimoji="1" lang="en-US" altLang="ja-JP" sz="1400" dirty="0"/>
                  <a:t> … </a:t>
                </a:r>
                <a14:m>
                  <m:oMath xmlns:m="http://schemas.openxmlformats.org/officeDocument/2006/math">
                    <m:sSubSup>
                      <m:sSubSupPr>
                        <m:ctrlPr>
                          <a:rPr kumimoji="1" lang="en-US" altLang="ja-JP" sz="1400" b="0" i="1" smtClean="0">
                            <a:latin typeface="Cambria Math" panose="02040503050406030204" pitchFamily="18" charset="0"/>
                          </a:rPr>
                        </m:ctrlPr>
                      </m:sSubSupPr>
                      <m:e>
                        <m:r>
                          <a:rPr kumimoji="1" lang="en-US" altLang="ja-JP" sz="1400" b="0" i="1" smtClean="0">
                            <a:latin typeface="Cambria Math" panose="02040503050406030204" pitchFamily="18" charset="0"/>
                          </a:rPr>
                          <m:t>𝑓</m:t>
                        </m:r>
                      </m:e>
                      <m:sub>
                        <m:r>
                          <a:rPr kumimoji="1" lang="en-US" altLang="ja-JP" sz="1400" b="0" i="1" smtClean="0">
                            <a:latin typeface="Cambria Math" panose="02040503050406030204" pitchFamily="18" charset="0"/>
                          </a:rPr>
                          <m:t> </m:t>
                        </m:r>
                        <m:r>
                          <m:rPr>
                            <m:sty m:val="p"/>
                          </m:rPr>
                          <a:rPr kumimoji="1" lang="en-US" altLang="ja-JP" sz="1400" b="0" i="0" smtClean="0">
                            <a:latin typeface="Cambria Math" panose="02040503050406030204" pitchFamily="18" charset="0"/>
                          </a:rPr>
                          <m:t>esc</m:t>
                        </m:r>
                      </m:sub>
                      <m:sup>
                        <m:r>
                          <m:rPr>
                            <m:sty m:val="p"/>
                          </m:rPr>
                          <a:rPr kumimoji="1" lang="en-US" altLang="ja-JP" sz="1400" b="0" i="0" smtClean="0">
                            <a:latin typeface="Cambria Math" panose="02040503050406030204" pitchFamily="18" charset="0"/>
                          </a:rPr>
                          <m:t>ion</m:t>
                        </m:r>
                      </m:sup>
                    </m:sSubSup>
                    <m:r>
                      <a:rPr kumimoji="1" lang="en-US" altLang="ja-JP" sz="1400" b="0" i="1" smtClean="0">
                        <a:latin typeface="Cambria Math" panose="02040503050406030204" pitchFamily="18" charset="0"/>
                      </a:rPr>
                      <m:t>&gt;1</m:t>
                    </m:r>
                    <m:r>
                      <a:rPr kumimoji="1" lang="en-US" altLang="ja-JP" sz="1400" b="0" i="1" smtClean="0">
                        <a:latin typeface="Cambria Math" panose="02040503050406030204" pitchFamily="18" charset="0"/>
                        <a:ea typeface="Cambria Math" panose="02040503050406030204" pitchFamily="18" charset="0"/>
                      </a:rPr>
                      <m:t>%</m:t>
                    </m:r>
                    <m:r>
                      <a:rPr kumimoji="1" lang="en-US" altLang="ja-JP" sz="1400" b="0" i="1" smtClean="0">
                        <a:latin typeface="Cambria Math" panose="02040503050406030204" pitchFamily="18" charset="0"/>
                      </a:rPr>
                      <m:t> ,</m:t>
                    </m:r>
                    <m:sSubSup>
                      <m:sSubSupPr>
                        <m:ctrlPr>
                          <a:rPr lang="en-US" altLang="ja-JP" sz="1400" i="1">
                            <a:latin typeface="Cambria Math" panose="02040503050406030204" pitchFamily="18" charset="0"/>
                          </a:rPr>
                        </m:ctrlPr>
                      </m:sSubSupPr>
                      <m:e>
                        <m:r>
                          <a:rPr lang="en-US" altLang="ja-JP" sz="1400" i="1">
                            <a:latin typeface="Cambria Math" panose="02040503050406030204" pitchFamily="18" charset="0"/>
                          </a:rPr>
                          <m:t>𝑓</m:t>
                        </m:r>
                      </m:e>
                      <m:sub>
                        <m:r>
                          <a:rPr lang="en-US" altLang="ja-JP" sz="1400" i="1">
                            <a:latin typeface="Cambria Math" panose="02040503050406030204" pitchFamily="18" charset="0"/>
                          </a:rPr>
                          <m:t> </m:t>
                        </m:r>
                        <m:r>
                          <m:rPr>
                            <m:sty m:val="p"/>
                          </m:rPr>
                          <a:rPr lang="en-US" altLang="ja-JP" sz="1400">
                            <a:latin typeface="Cambria Math" panose="02040503050406030204" pitchFamily="18" charset="0"/>
                          </a:rPr>
                          <m:t>esc</m:t>
                        </m:r>
                      </m:sub>
                      <m:sup>
                        <m:r>
                          <m:rPr>
                            <m:sty m:val="p"/>
                          </m:rPr>
                          <a:rPr lang="en-US" altLang="ja-JP" sz="1400" b="0" i="0" smtClean="0">
                            <a:latin typeface="Cambria Math" panose="02040503050406030204" pitchFamily="18" charset="0"/>
                          </a:rPr>
                          <m:t>LW</m:t>
                        </m:r>
                      </m:sup>
                    </m:sSubSup>
                    <m:r>
                      <a:rPr lang="en-US" altLang="ja-JP" sz="1400" i="1">
                        <a:latin typeface="Cambria Math" panose="02040503050406030204" pitchFamily="18" charset="0"/>
                      </a:rPr>
                      <m:t>&gt;1</m:t>
                    </m:r>
                    <m:r>
                      <a:rPr lang="en-US" altLang="ja-JP" sz="1400" i="1">
                        <a:latin typeface="Cambria Math" panose="02040503050406030204" pitchFamily="18" charset="0"/>
                        <a:ea typeface="Cambria Math" panose="02040503050406030204" pitchFamily="18" charset="0"/>
                      </a:rPr>
                      <m:t>%</m:t>
                    </m:r>
                  </m:oMath>
                </a14:m>
                <a:endParaRPr lang="en-US" altLang="ja-JP" sz="1400" dirty="0"/>
              </a:p>
              <a:p>
                <a:pPr>
                  <a:lnSpc>
                    <a:spcPct val="150000"/>
                  </a:lnSpc>
                </a:pPr>
                <a:r>
                  <a:rPr lang="en-US" altLang="ja-JP" sz="1400" dirty="0"/>
                  <a:t>× </a:t>
                </a:r>
                <a:r>
                  <a:rPr kumimoji="1" lang="en-US" altLang="ja-JP" sz="1400" dirty="0"/>
                  <a:t>… </a:t>
                </a:r>
                <a14:m>
                  <m:oMath xmlns:m="http://schemas.openxmlformats.org/officeDocument/2006/math">
                    <m:sSubSup>
                      <m:sSubSupPr>
                        <m:ctrlPr>
                          <a:rPr lang="en-US" altLang="ja-JP" sz="1400" i="1">
                            <a:latin typeface="Cambria Math" panose="02040503050406030204" pitchFamily="18" charset="0"/>
                          </a:rPr>
                        </m:ctrlPr>
                      </m:sSubSupPr>
                      <m:e>
                        <m:r>
                          <a:rPr lang="en-US" altLang="ja-JP" sz="1400" i="1">
                            <a:latin typeface="Cambria Math" panose="02040503050406030204" pitchFamily="18" charset="0"/>
                          </a:rPr>
                          <m:t>𝑓</m:t>
                        </m:r>
                      </m:e>
                      <m:sub>
                        <m:r>
                          <a:rPr lang="en-US" altLang="ja-JP" sz="1400" i="1">
                            <a:latin typeface="Cambria Math" panose="02040503050406030204" pitchFamily="18" charset="0"/>
                          </a:rPr>
                          <m:t> </m:t>
                        </m:r>
                        <m:r>
                          <m:rPr>
                            <m:sty m:val="p"/>
                          </m:rPr>
                          <a:rPr lang="en-US" altLang="ja-JP" sz="1400">
                            <a:latin typeface="Cambria Math" panose="02040503050406030204" pitchFamily="18" charset="0"/>
                          </a:rPr>
                          <m:t>esc</m:t>
                        </m:r>
                      </m:sub>
                      <m:sup>
                        <m:r>
                          <m:rPr>
                            <m:sty m:val="p"/>
                          </m:rPr>
                          <a:rPr lang="en-US" altLang="ja-JP" sz="1400">
                            <a:latin typeface="Cambria Math" panose="02040503050406030204" pitchFamily="18" charset="0"/>
                          </a:rPr>
                          <m:t>ion</m:t>
                        </m:r>
                      </m:sup>
                    </m:sSubSup>
                    <m:r>
                      <a:rPr lang="en-US" altLang="ja-JP" sz="1400" b="0" i="1" smtClean="0">
                        <a:latin typeface="Cambria Math" panose="02040503050406030204" pitchFamily="18" charset="0"/>
                      </a:rPr>
                      <m:t>&lt;</m:t>
                    </m:r>
                    <m:r>
                      <a:rPr lang="en-US" altLang="ja-JP" sz="1400" i="1">
                        <a:latin typeface="Cambria Math" panose="02040503050406030204" pitchFamily="18" charset="0"/>
                      </a:rPr>
                      <m:t>1</m:t>
                    </m:r>
                    <m:r>
                      <a:rPr lang="en-US" altLang="ja-JP" sz="1400" i="1">
                        <a:latin typeface="Cambria Math" panose="02040503050406030204" pitchFamily="18" charset="0"/>
                        <a:ea typeface="Cambria Math" panose="02040503050406030204" pitchFamily="18" charset="0"/>
                      </a:rPr>
                      <m:t>%</m:t>
                    </m:r>
                    <m:r>
                      <a:rPr lang="en-US" altLang="ja-JP" sz="1400" i="1">
                        <a:latin typeface="Cambria Math" panose="02040503050406030204" pitchFamily="18" charset="0"/>
                      </a:rPr>
                      <m:t> ,</m:t>
                    </m:r>
                    <m:sSubSup>
                      <m:sSubSupPr>
                        <m:ctrlPr>
                          <a:rPr lang="en-US" altLang="ja-JP" sz="1400" i="1">
                            <a:latin typeface="Cambria Math" panose="02040503050406030204" pitchFamily="18" charset="0"/>
                          </a:rPr>
                        </m:ctrlPr>
                      </m:sSubSupPr>
                      <m:e>
                        <m:r>
                          <a:rPr lang="en-US" altLang="ja-JP" sz="1400" i="1">
                            <a:latin typeface="Cambria Math" panose="02040503050406030204" pitchFamily="18" charset="0"/>
                          </a:rPr>
                          <m:t>𝑓</m:t>
                        </m:r>
                      </m:e>
                      <m:sub>
                        <m:r>
                          <a:rPr lang="en-US" altLang="ja-JP" sz="1400" i="1">
                            <a:latin typeface="Cambria Math" panose="02040503050406030204" pitchFamily="18" charset="0"/>
                          </a:rPr>
                          <m:t> </m:t>
                        </m:r>
                        <m:r>
                          <m:rPr>
                            <m:sty m:val="p"/>
                          </m:rPr>
                          <a:rPr lang="en-US" altLang="ja-JP" sz="1400">
                            <a:latin typeface="Cambria Math" panose="02040503050406030204" pitchFamily="18" charset="0"/>
                          </a:rPr>
                          <m:t>esc</m:t>
                        </m:r>
                      </m:sub>
                      <m:sup>
                        <m:r>
                          <m:rPr>
                            <m:sty m:val="p"/>
                          </m:rPr>
                          <a:rPr lang="en-US" altLang="ja-JP" sz="1400">
                            <a:latin typeface="Cambria Math" panose="02040503050406030204" pitchFamily="18" charset="0"/>
                          </a:rPr>
                          <m:t>LW</m:t>
                        </m:r>
                      </m:sup>
                    </m:sSubSup>
                    <m:r>
                      <a:rPr lang="en-US" altLang="ja-JP" sz="1400" i="1">
                        <a:latin typeface="Cambria Math" panose="02040503050406030204" pitchFamily="18" charset="0"/>
                      </a:rPr>
                      <m:t>&gt;1</m:t>
                    </m:r>
                    <m:r>
                      <a:rPr lang="en-US" altLang="ja-JP" sz="1400" i="1">
                        <a:latin typeface="Cambria Math" panose="02040503050406030204" pitchFamily="18" charset="0"/>
                        <a:ea typeface="Cambria Math" panose="02040503050406030204" pitchFamily="18" charset="0"/>
                      </a:rPr>
                      <m:t>%</m:t>
                    </m:r>
                  </m:oMath>
                </a14:m>
                <a:endParaRPr kumimoji="1" lang="en-US" altLang="ja-JP" sz="1400" dirty="0"/>
              </a:p>
              <a:p>
                <a:pPr>
                  <a:lnSpc>
                    <a:spcPct val="150000"/>
                  </a:lnSpc>
                </a:pPr>
                <a:r>
                  <a:rPr kumimoji="1" lang="ja-JP" altLang="en-US" sz="1400"/>
                  <a:t>▲</a:t>
                </a:r>
                <a:r>
                  <a:rPr kumimoji="1" lang="en-US" altLang="ja-JP" sz="1400" dirty="0"/>
                  <a:t> … </a:t>
                </a:r>
                <a14:m>
                  <m:oMath xmlns:m="http://schemas.openxmlformats.org/officeDocument/2006/math">
                    <m:sSubSup>
                      <m:sSubSupPr>
                        <m:ctrlPr>
                          <a:rPr lang="en-US" altLang="ja-JP" sz="1400" i="1">
                            <a:latin typeface="Cambria Math" panose="02040503050406030204" pitchFamily="18" charset="0"/>
                          </a:rPr>
                        </m:ctrlPr>
                      </m:sSubSupPr>
                      <m:e>
                        <m:r>
                          <a:rPr lang="en-US" altLang="ja-JP" sz="1400" i="1">
                            <a:latin typeface="Cambria Math" panose="02040503050406030204" pitchFamily="18" charset="0"/>
                          </a:rPr>
                          <m:t>𝑓</m:t>
                        </m:r>
                      </m:e>
                      <m:sub>
                        <m:r>
                          <a:rPr lang="en-US" altLang="ja-JP" sz="1400" i="1">
                            <a:latin typeface="Cambria Math" panose="02040503050406030204" pitchFamily="18" charset="0"/>
                          </a:rPr>
                          <m:t> </m:t>
                        </m:r>
                        <m:r>
                          <m:rPr>
                            <m:sty m:val="p"/>
                          </m:rPr>
                          <a:rPr lang="en-US" altLang="ja-JP" sz="1400">
                            <a:latin typeface="Cambria Math" panose="02040503050406030204" pitchFamily="18" charset="0"/>
                          </a:rPr>
                          <m:t>esc</m:t>
                        </m:r>
                      </m:sub>
                      <m:sup>
                        <m:r>
                          <m:rPr>
                            <m:sty m:val="p"/>
                          </m:rPr>
                          <a:rPr lang="en-US" altLang="ja-JP" sz="1400">
                            <a:latin typeface="Cambria Math" panose="02040503050406030204" pitchFamily="18" charset="0"/>
                          </a:rPr>
                          <m:t>ion</m:t>
                        </m:r>
                      </m:sup>
                    </m:sSubSup>
                    <m:r>
                      <a:rPr lang="en-US" altLang="ja-JP" sz="1400" b="0" i="1" smtClean="0">
                        <a:latin typeface="Cambria Math" panose="02040503050406030204" pitchFamily="18" charset="0"/>
                      </a:rPr>
                      <m:t>&lt;</m:t>
                    </m:r>
                    <m:r>
                      <a:rPr lang="en-US" altLang="ja-JP" sz="1400" i="1">
                        <a:latin typeface="Cambria Math" panose="02040503050406030204" pitchFamily="18" charset="0"/>
                      </a:rPr>
                      <m:t>1</m:t>
                    </m:r>
                    <m:r>
                      <a:rPr lang="en-US" altLang="ja-JP" sz="1400" i="1">
                        <a:latin typeface="Cambria Math" panose="02040503050406030204" pitchFamily="18" charset="0"/>
                        <a:ea typeface="Cambria Math" panose="02040503050406030204" pitchFamily="18" charset="0"/>
                      </a:rPr>
                      <m:t>%</m:t>
                    </m:r>
                    <m:r>
                      <a:rPr lang="en-US" altLang="ja-JP" sz="1400" i="1">
                        <a:latin typeface="Cambria Math" panose="02040503050406030204" pitchFamily="18" charset="0"/>
                      </a:rPr>
                      <m:t> ,</m:t>
                    </m:r>
                    <m:sSubSup>
                      <m:sSubSupPr>
                        <m:ctrlPr>
                          <a:rPr lang="en-US" altLang="ja-JP" sz="1400" i="1">
                            <a:latin typeface="Cambria Math" panose="02040503050406030204" pitchFamily="18" charset="0"/>
                          </a:rPr>
                        </m:ctrlPr>
                      </m:sSubSupPr>
                      <m:e>
                        <m:r>
                          <a:rPr lang="en-US" altLang="ja-JP" sz="1400" i="1">
                            <a:latin typeface="Cambria Math" panose="02040503050406030204" pitchFamily="18" charset="0"/>
                          </a:rPr>
                          <m:t>𝑓</m:t>
                        </m:r>
                      </m:e>
                      <m:sub>
                        <m:r>
                          <a:rPr lang="en-US" altLang="ja-JP" sz="1400" i="1">
                            <a:latin typeface="Cambria Math" panose="02040503050406030204" pitchFamily="18" charset="0"/>
                          </a:rPr>
                          <m:t> </m:t>
                        </m:r>
                        <m:r>
                          <m:rPr>
                            <m:sty m:val="p"/>
                          </m:rPr>
                          <a:rPr lang="en-US" altLang="ja-JP" sz="1400">
                            <a:latin typeface="Cambria Math" panose="02040503050406030204" pitchFamily="18" charset="0"/>
                          </a:rPr>
                          <m:t>esc</m:t>
                        </m:r>
                      </m:sub>
                      <m:sup>
                        <m:r>
                          <m:rPr>
                            <m:sty m:val="p"/>
                          </m:rPr>
                          <a:rPr lang="en-US" altLang="ja-JP" sz="1400">
                            <a:latin typeface="Cambria Math" panose="02040503050406030204" pitchFamily="18" charset="0"/>
                          </a:rPr>
                          <m:t>LW</m:t>
                        </m:r>
                      </m:sup>
                    </m:sSubSup>
                    <m:r>
                      <a:rPr lang="en-US" altLang="ja-JP" sz="1400" b="0" i="1" smtClean="0">
                        <a:latin typeface="Cambria Math" panose="02040503050406030204" pitchFamily="18" charset="0"/>
                      </a:rPr>
                      <m:t>&lt;</m:t>
                    </m:r>
                    <m:r>
                      <a:rPr lang="en-US" altLang="ja-JP" sz="1400" i="1">
                        <a:latin typeface="Cambria Math" panose="02040503050406030204" pitchFamily="18" charset="0"/>
                      </a:rPr>
                      <m:t>1</m:t>
                    </m:r>
                    <m:r>
                      <a:rPr lang="en-US" altLang="ja-JP" sz="1400" i="1">
                        <a:latin typeface="Cambria Math" panose="02040503050406030204" pitchFamily="18" charset="0"/>
                        <a:ea typeface="Cambria Math" panose="02040503050406030204" pitchFamily="18" charset="0"/>
                      </a:rPr>
                      <m:t>%</m:t>
                    </m:r>
                  </m:oMath>
                </a14:m>
                <a:endParaRPr lang="en-US" altLang="ja-JP" sz="1400" dirty="0"/>
              </a:p>
            </p:txBody>
          </p:sp>
        </mc:Choice>
        <mc:Fallback xmlns="">
          <p:sp>
            <p:nvSpPr>
              <p:cNvPr id="10" name="テキスト ボックス 9">
                <a:extLst>
                  <a:ext uri="{FF2B5EF4-FFF2-40B4-BE49-F238E27FC236}">
                    <a16:creationId xmlns:a16="http://schemas.microsoft.com/office/drawing/2014/main" id="{2D3DA1AE-1178-09CA-B73E-F610F845EF06}"/>
                  </a:ext>
                </a:extLst>
              </p:cNvPr>
              <p:cNvSpPr txBox="1">
                <a:spLocks noRot="1" noChangeAspect="1" noMove="1" noResize="1" noEditPoints="1" noAdjustHandles="1" noChangeArrowheads="1" noChangeShapeType="1" noTextEdit="1"/>
              </p:cNvSpPr>
              <p:nvPr/>
            </p:nvSpPr>
            <p:spPr>
              <a:xfrm>
                <a:off x="5055392" y="4725492"/>
                <a:ext cx="2630369" cy="1057918"/>
              </a:xfrm>
              <a:prstGeom prst="rect">
                <a:avLst/>
              </a:prstGeom>
              <a:blipFill>
                <a:blip r:embed="rId5"/>
                <a:stretch>
                  <a:fillRect l="-478" b="-59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7336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75DE-9EBC-0904-4901-0DB4C27DEE5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560E997-FACA-3991-5B88-DEE02103A3AE}"/>
              </a:ext>
            </a:extLst>
          </p:cNvPr>
          <p:cNvSpPr>
            <a:spLocks noGrp="1"/>
          </p:cNvSpPr>
          <p:nvPr>
            <p:ph type="title"/>
          </p:nvPr>
        </p:nvSpPr>
        <p:spPr/>
        <p:txBody>
          <a:bodyPr/>
          <a:lstStyle/>
          <a:p>
            <a:r>
              <a:rPr kumimoji="1" lang="en-US" altLang="ja-JP" dirty="0"/>
              <a:t>Introduction</a:t>
            </a:r>
            <a:br>
              <a:rPr kumimoji="1" lang="en-US" altLang="ja-JP" dirty="0"/>
            </a:br>
            <a:r>
              <a:rPr kumimoji="1" lang="en-US" altLang="ja-JP" sz="2800" dirty="0"/>
              <a:t>- </a:t>
            </a:r>
            <a:r>
              <a:rPr kumimoji="1" lang="ja-JP" altLang="en-US" sz="2800"/>
              <a:t>初代星フィードバックの先行研究</a:t>
            </a:r>
            <a:r>
              <a:rPr kumimoji="1" lang="en-US" altLang="ja-JP" sz="2800" dirty="0"/>
              <a:t>2 -</a:t>
            </a:r>
            <a:endParaRPr kumimoji="1" lang="ja-JP" altLang="en-US" sz="2800"/>
          </a:p>
        </p:txBody>
      </p:sp>
      <p:sp>
        <p:nvSpPr>
          <p:cNvPr id="3" name="コンテンツ プレースホルダー 2">
            <a:extLst>
              <a:ext uri="{FF2B5EF4-FFF2-40B4-BE49-F238E27FC236}">
                <a16:creationId xmlns:a16="http://schemas.microsoft.com/office/drawing/2014/main" id="{F700B759-BA90-0108-BE90-07AF24D5EA77}"/>
              </a:ext>
            </a:extLst>
          </p:cNvPr>
          <p:cNvSpPr>
            <a:spLocks noGrp="1"/>
          </p:cNvSpPr>
          <p:nvPr>
            <p:ph idx="1"/>
          </p:nvPr>
        </p:nvSpPr>
        <p:spPr>
          <a:xfrm>
            <a:off x="838200" y="1605267"/>
            <a:ext cx="8119110" cy="1823733"/>
          </a:xfrm>
        </p:spPr>
        <p:txBody>
          <a:bodyPr>
            <a:normAutofit fontScale="70000" lnSpcReduction="20000"/>
          </a:bodyPr>
          <a:lstStyle/>
          <a:p>
            <a:pPr>
              <a:buFont typeface="システムフォント（レギュラー）"/>
              <a:buChar char="◦"/>
            </a:pPr>
            <a:r>
              <a:rPr kumimoji="1" lang="en-US" altLang="ja-JP" sz="3200" dirty="0"/>
              <a:t>Kitayama &amp; Yoshida (2005)</a:t>
            </a:r>
          </a:p>
          <a:p>
            <a:pPr marL="742950" lvl="1" indent="-285750">
              <a:lnSpc>
                <a:spcPct val="120000"/>
              </a:lnSpc>
              <a:spcBef>
                <a:spcPts val="600"/>
              </a:spcBef>
              <a:buFont typeface="Arial" panose="020B0604020202020204" pitchFamily="34" charset="0"/>
              <a:buChar char="•"/>
            </a:pPr>
            <a:r>
              <a:rPr lang="ja-JP" altLang="en-US">
                <a:solidFill>
                  <a:srgbClr val="000000"/>
                </a:solidFill>
              </a:rPr>
              <a:t>球対称</a:t>
            </a:r>
            <a:r>
              <a:rPr lang="en-US" altLang="ja-JP" dirty="0">
                <a:solidFill>
                  <a:srgbClr val="000000"/>
                </a:solidFill>
              </a:rPr>
              <a:t>1</a:t>
            </a:r>
            <a:r>
              <a:rPr lang="ja-JP" altLang="en-US">
                <a:solidFill>
                  <a:srgbClr val="000000"/>
                </a:solidFill>
              </a:rPr>
              <a:t>次元計算</a:t>
            </a:r>
            <a:endParaRPr lang="en" altLang="ja-JP" dirty="0">
              <a:solidFill>
                <a:srgbClr val="000000"/>
              </a:solidFill>
              <a:effectLst/>
              <a:latin typeface="Hiragino Kaku Gothic ProN W3" panose="020B0300000000000000" pitchFamily="34" charset="-128"/>
              <a:ea typeface="Hiragino Kaku Gothic ProN W3" panose="020B0300000000000000" pitchFamily="34" charset="-128"/>
            </a:endParaRPr>
          </a:p>
          <a:p>
            <a:pPr marL="742950" lvl="1" indent="-285750">
              <a:lnSpc>
                <a:spcPct val="120000"/>
              </a:lnSpc>
              <a:spcBef>
                <a:spcPts val="600"/>
              </a:spcBef>
              <a:buFont typeface="Arial" panose="020B0604020202020204" pitchFamily="34" charset="0"/>
              <a:buChar char="•"/>
            </a:pPr>
            <a:r>
              <a:rPr lang="ja-JP" altLang="en-US">
                <a:solidFill>
                  <a:srgbClr val="000000"/>
                </a:solidFill>
                <a:effectLst/>
                <a:latin typeface="Hiragino Kaku Gothic ProN W3" panose="020B0300000000000000" pitchFamily="34" charset="-128"/>
                <a:ea typeface="Hiragino Kaku Gothic ProN W3" panose="020B0300000000000000" pitchFamily="34" charset="-128"/>
              </a:rPr>
              <a:t>超新星爆発エネルギーと</a:t>
            </a:r>
            <a:br>
              <a:rPr lang="en-US" altLang="ja-JP" dirty="0">
                <a:solidFill>
                  <a:srgbClr val="000000"/>
                </a:solidFill>
                <a:effectLst/>
                <a:latin typeface="Hiragino Kaku Gothic ProN W3" panose="020B0300000000000000" pitchFamily="34" charset="-128"/>
                <a:ea typeface="Hiragino Kaku Gothic ProN W3" panose="020B0300000000000000" pitchFamily="34" charset="-128"/>
              </a:rPr>
            </a:br>
            <a:r>
              <a:rPr lang="ja-JP" altLang="en-US">
                <a:solidFill>
                  <a:srgbClr val="000000"/>
                </a:solidFill>
                <a:effectLst/>
                <a:latin typeface="Hiragino Kaku Gothic ProN W3" panose="020B0300000000000000" pitchFamily="34" charset="-128"/>
                <a:ea typeface="Hiragino Kaku Gothic ProN W3" panose="020B0300000000000000" pitchFamily="34" charset="-128"/>
              </a:rPr>
              <a:t>ハローの質量を複数設定して計算</a:t>
            </a:r>
            <a:endParaRPr lang="en" altLang="ja-JP" dirty="0">
              <a:solidFill>
                <a:srgbClr val="000000"/>
              </a:solidFill>
              <a:effectLst/>
              <a:latin typeface="Hiragino Kaku Gothic ProN W3" panose="020B0300000000000000" pitchFamily="34" charset="-128"/>
              <a:ea typeface="Hiragino Kaku Gothic ProN W3" panose="020B0300000000000000" pitchFamily="34" charset="-128"/>
            </a:endParaRPr>
          </a:p>
          <a:p>
            <a:pPr marL="742950" lvl="1" indent="-285750">
              <a:lnSpc>
                <a:spcPct val="120000"/>
              </a:lnSpc>
              <a:spcBef>
                <a:spcPts val="600"/>
              </a:spcBef>
              <a:buFont typeface="Arial" panose="020B0604020202020204" pitchFamily="34" charset="0"/>
              <a:buChar char="•"/>
            </a:pPr>
            <a:r>
              <a:rPr lang="ja-JP" altLang="en-US">
                <a:solidFill>
                  <a:srgbClr val="000000"/>
                </a:solidFill>
              </a:rPr>
              <a:t>超新星バブルの進化に着目</a:t>
            </a:r>
            <a:r>
              <a:rPr lang="en" altLang="ja-JP" dirty="0">
                <a:solidFill>
                  <a:srgbClr val="000000"/>
                </a:solidFill>
                <a:effectLst/>
                <a:latin typeface="Hiragino Kaku Gothic ProN W3" panose="020B0300000000000000" pitchFamily="34" charset="-128"/>
                <a:ea typeface="Hiragino Kaku Gothic ProN W3" panose="020B0300000000000000" pitchFamily="34" charset="-128"/>
              </a:rPr>
              <a:t> </a:t>
            </a:r>
          </a:p>
          <a:p>
            <a:pPr marL="457200" lvl="1" indent="0">
              <a:lnSpc>
                <a:spcPct val="120000"/>
              </a:lnSpc>
              <a:buNone/>
            </a:pPr>
            <a:endParaRPr lang="en" altLang="ja-JP" dirty="0">
              <a:solidFill>
                <a:srgbClr val="000000"/>
              </a:solidFill>
              <a:effectLst/>
              <a:latin typeface="Hiragino Kaku Gothic ProN W3" panose="020B0300000000000000" pitchFamily="34" charset="-128"/>
              <a:ea typeface="Hiragino Kaku Gothic ProN W3" panose="020B0300000000000000" pitchFamily="34" charset="-128"/>
            </a:endParaRPr>
          </a:p>
        </p:txBody>
      </p:sp>
      <p:sp>
        <p:nvSpPr>
          <p:cNvPr id="4" name="テキスト ボックス 3">
            <a:extLst>
              <a:ext uri="{FF2B5EF4-FFF2-40B4-BE49-F238E27FC236}">
                <a16:creationId xmlns:a16="http://schemas.microsoft.com/office/drawing/2014/main" id="{D673B869-960C-2F33-B42C-453A09AD3820}"/>
              </a:ext>
            </a:extLst>
          </p:cNvPr>
          <p:cNvSpPr txBox="1"/>
          <p:nvPr/>
        </p:nvSpPr>
        <p:spPr>
          <a:xfrm>
            <a:off x="10721009" y="5417884"/>
            <a:ext cx="1338469" cy="369332"/>
          </a:xfrm>
          <a:prstGeom prst="rect">
            <a:avLst/>
          </a:prstGeom>
          <a:noFill/>
        </p:spPr>
        <p:txBody>
          <a:bodyPr wrap="square" rtlCol="0">
            <a:spAutoFit/>
          </a:bodyPr>
          <a:lstStyle/>
          <a:p>
            <a:r>
              <a:rPr kumimoji="1" lang="en-US" altLang="ja-JP" dirty="0">
                <a:solidFill>
                  <a:schemeClr val="bg1"/>
                </a:solidFill>
              </a:rPr>
              <a:t>Chiaki+18</a:t>
            </a:r>
            <a:endParaRPr kumimoji="1" lang="ja-JP" altLang="en-US">
              <a:solidFill>
                <a:schemeClr val="bg1"/>
              </a:solidFill>
            </a:endParaRPr>
          </a:p>
        </p:txBody>
      </p:sp>
      <p:pic>
        <p:nvPicPr>
          <p:cNvPr id="10" name="図 9" descr="グラフ, ダイアグラム&#10;&#10;自動的に生成された説明">
            <a:extLst>
              <a:ext uri="{FF2B5EF4-FFF2-40B4-BE49-F238E27FC236}">
                <a16:creationId xmlns:a16="http://schemas.microsoft.com/office/drawing/2014/main" id="{134831DF-862A-473F-4FAB-4684429D2CC0}"/>
              </a:ext>
            </a:extLst>
          </p:cNvPr>
          <p:cNvPicPr>
            <a:picLocks noChangeAspect="1"/>
          </p:cNvPicPr>
          <p:nvPr/>
        </p:nvPicPr>
        <p:blipFill>
          <a:blip r:embed="rId3"/>
          <a:stretch>
            <a:fillRect/>
          </a:stretch>
        </p:blipFill>
        <p:spPr>
          <a:xfrm>
            <a:off x="8586820" y="485774"/>
            <a:ext cx="3046064" cy="6372226"/>
          </a:xfrm>
          <a:prstGeom prst="rect">
            <a:avLst/>
          </a:prstGeom>
        </p:spPr>
      </p:pic>
      <p:pic>
        <p:nvPicPr>
          <p:cNvPr id="12" name="図 11" descr="グラフ, 散布図&#10;&#10;自動的に生成された説明">
            <a:extLst>
              <a:ext uri="{FF2B5EF4-FFF2-40B4-BE49-F238E27FC236}">
                <a16:creationId xmlns:a16="http://schemas.microsoft.com/office/drawing/2014/main" id="{6E59233D-5877-D3FF-7C9F-C912C7BF791C}"/>
              </a:ext>
            </a:extLst>
          </p:cNvPr>
          <p:cNvPicPr>
            <a:picLocks noChangeAspect="1"/>
          </p:cNvPicPr>
          <p:nvPr/>
        </p:nvPicPr>
        <p:blipFill>
          <a:blip r:embed="rId4"/>
          <a:stretch>
            <a:fillRect/>
          </a:stretch>
        </p:blipFill>
        <p:spPr>
          <a:xfrm>
            <a:off x="1139015" y="3508369"/>
            <a:ext cx="3326807" cy="3270261"/>
          </a:xfrm>
          <a:prstGeom prst="rect">
            <a:avLst/>
          </a:prstGeom>
        </p:spPr>
      </p:pic>
      <p:sp>
        <p:nvSpPr>
          <p:cNvPr id="13" name="テキスト ボックス 12">
            <a:extLst>
              <a:ext uri="{FF2B5EF4-FFF2-40B4-BE49-F238E27FC236}">
                <a16:creationId xmlns:a16="http://schemas.microsoft.com/office/drawing/2014/main" id="{88EDC39A-78A7-CB27-3F70-7149A798C772}"/>
              </a:ext>
            </a:extLst>
          </p:cNvPr>
          <p:cNvSpPr txBox="1"/>
          <p:nvPr/>
        </p:nvSpPr>
        <p:spPr>
          <a:xfrm>
            <a:off x="4710643" y="2086302"/>
            <a:ext cx="4323397" cy="360612"/>
          </a:xfrm>
          <a:prstGeom prst="rect">
            <a:avLst/>
          </a:prstGeom>
          <a:noFill/>
        </p:spPr>
        <p:txBody>
          <a:bodyPr wrap="square">
            <a:spAutoFit/>
          </a:bodyPr>
          <a:lstStyle/>
          <a:p>
            <a:pPr marL="742950" marR="0" lvl="1" indent="-2857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rgbClr val="000000"/>
                </a:solidFill>
                <a:effectLst/>
                <a:uLnTx/>
                <a:uFillTx/>
                <a:latin typeface="Hiragino Kaku Gothic ProN W3" panose="020B0300000000000000" pitchFamily="34" charset="-128"/>
                <a:ea typeface="Hiragino Kaku Gothic ProN W3" panose="020B0300000000000000" pitchFamily="34" charset="-128"/>
                <a:cs typeface="+mn-cs"/>
              </a:rPr>
              <a:t>3</a:t>
            </a:r>
            <a:r>
              <a:rPr kumimoji="1" lang="ja-JP" altLang="en-US" sz="1600" b="0" i="0" u="none" strike="noStrike" kern="1200" cap="none" spc="0" normalizeH="0" baseline="0" noProof="0">
                <a:ln>
                  <a:noFill/>
                </a:ln>
                <a:solidFill>
                  <a:srgbClr val="000000"/>
                </a:solidFill>
                <a:effectLst/>
                <a:uLnTx/>
                <a:uFillTx/>
                <a:latin typeface="Hiragino Kaku Gothic ProN W3" panose="020B0300000000000000" pitchFamily="34" charset="-128"/>
                <a:ea typeface="Hiragino Kaku Gothic ProN W3" panose="020B0300000000000000" pitchFamily="34" charset="-128"/>
                <a:cs typeface="+mn-cs"/>
              </a:rPr>
              <a:t>次元シミュレーションでない</a:t>
            </a:r>
            <a:endParaRPr kumimoji="1" lang="en-US" altLang="ja-JP" sz="1600" b="0" i="0" u="none" strike="noStrike" kern="1200" cap="none" spc="0" normalizeH="0" baseline="0" noProof="0" dirty="0">
              <a:ln>
                <a:noFill/>
              </a:ln>
              <a:solidFill>
                <a:srgbClr val="000000"/>
              </a:solidFill>
              <a:effectLst/>
              <a:uLnTx/>
              <a:uFillTx/>
              <a:latin typeface="Hiragino Kaku Gothic ProN W3" panose="020B0300000000000000" pitchFamily="34" charset="-128"/>
              <a:ea typeface="Hiragino Kaku Gothic ProN W3" panose="020B0300000000000000" pitchFamily="34" charset="-128"/>
              <a:cs typeface="+mn-cs"/>
            </a:endParaRPr>
          </a:p>
        </p:txBody>
      </p:sp>
      <p:sp>
        <p:nvSpPr>
          <p:cNvPr id="6" name="テキスト ボックス 5">
            <a:extLst>
              <a:ext uri="{FF2B5EF4-FFF2-40B4-BE49-F238E27FC236}">
                <a16:creationId xmlns:a16="http://schemas.microsoft.com/office/drawing/2014/main" id="{73EE8990-C31C-4E6D-76C9-87FCFFFD4088}"/>
              </a:ext>
            </a:extLst>
          </p:cNvPr>
          <p:cNvSpPr txBox="1"/>
          <p:nvPr/>
        </p:nvSpPr>
        <p:spPr>
          <a:xfrm>
            <a:off x="4465822" y="4578904"/>
            <a:ext cx="3531428" cy="1677960"/>
          </a:xfrm>
          <a:prstGeom prst="rect">
            <a:avLst/>
          </a:prstGeom>
          <a:noFill/>
        </p:spPr>
        <p:txBody>
          <a:bodyPr wrap="square" rtlCol="0">
            <a:spAutoFit/>
          </a:bodyPr>
          <a:lstStyle/>
          <a:p>
            <a:pPr>
              <a:lnSpc>
                <a:spcPct val="150000"/>
              </a:lnSpc>
            </a:pPr>
            <a:r>
              <a:rPr kumimoji="1" lang="ja-JP" altLang="en-US" sz="1400"/>
              <a:t>▲</a:t>
            </a:r>
            <a:r>
              <a:rPr kumimoji="1" lang="en-US" altLang="ja-JP" sz="1400" dirty="0"/>
              <a:t> … </a:t>
            </a:r>
            <a:r>
              <a:rPr kumimoji="1" lang="ja-JP" altLang="en-US" sz="1400"/>
              <a:t>電離バブルが広がっていなくても</a:t>
            </a:r>
            <a:br>
              <a:rPr kumimoji="1" lang="en-US" altLang="ja-JP" sz="1400" dirty="0"/>
            </a:br>
            <a:r>
              <a:rPr kumimoji="1" lang="ja-JP" altLang="en-US" sz="1400"/>
              <a:t>　　</a:t>
            </a:r>
            <a:r>
              <a:rPr kumimoji="1" lang="en-US" altLang="ja-JP" sz="1400" dirty="0"/>
              <a:t>  </a:t>
            </a:r>
            <a:r>
              <a:rPr kumimoji="1" lang="ja-JP" altLang="en-US" sz="1400"/>
              <a:t>超新星バブルが広がる</a:t>
            </a:r>
            <a:endParaRPr kumimoji="1" lang="en-US" altLang="ja-JP" sz="1400" dirty="0"/>
          </a:p>
          <a:p>
            <a:pPr>
              <a:lnSpc>
                <a:spcPct val="150000"/>
              </a:lnSpc>
            </a:pPr>
            <a:r>
              <a:rPr lang="ja-JP" altLang="en-US" sz="1400"/>
              <a:t>●</a:t>
            </a:r>
            <a:r>
              <a:rPr lang="en-US" altLang="ja-JP" sz="1400" dirty="0"/>
              <a:t> … </a:t>
            </a:r>
            <a:r>
              <a:rPr lang="ja-JP" altLang="en-US" sz="1400"/>
              <a:t>電離バブルが広がっているときのみ</a:t>
            </a:r>
            <a:br>
              <a:rPr lang="en-US" altLang="ja-JP" sz="1400" dirty="0"/>
            </a:br>
            <a:r>
              <a:rPr lang="ja-JP" altLang="en-US" sz="1400"/>
              <a:t>　　</a:t>
            </a:r>
            <a:r>
              <a:rPr lang="en-US" altLang="ja-JP" sz="1400" dirty="0"/>
              <a:t>  </a:t>
            </a:r>
            <a:r>
              <a:rPr lang="ja-JP" altLang="en-US" sz="1400"/>
              <a:t>超新星バブルが広がる</a:t>
            </a:r>
            <a:endParaRPr lang="en-US" altLang="ja-JP" sz="1400" dirty="0"/>
          </a:p>
          <a:p>
            <a:pPr>
              <a:lnSpc>
                <a:spcPct val="150000"/>
              </a:lnSpc>
            </a:pPr>
            <a:r>
              <a:rPr lang="en-US" altLang="ja-JP" sz="1400" dirty="0"/>
              <a:t>× … </a:t>
            </a:r>
            <a:r>
              <a:rPr lang="ja-JP" altLang="en-US" sz="1400"/>
              <a:t>超新星バブルが広がらない</a:t>
            </a:r>
            <a:endParaRPr kumimoji="1" lang="en-US" altLang="ja-JP" sz="1400" dirty="0"/>
          </a:p>
        </p:txBody>
      </p:sp>
    </p:spTree>
    <p:extLst>
      <p:ext uri="{BB962C8B-B14F-4D97-AF65-F5344CB8AC3E}">
        <p14:creationId xmlns:p14="http://schemas.microsoft.com/office/powerpoint/2010/main" val="256218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DFECEB1-146F-C5F0-21C5-1F23D0771610}"/>
              </a:ext>
            </a:extLst>
          </p:cNvPr>
          <p:cNvSpPr>
            <a:spLocks noGrp="1"/>
          </p:cNvSpPr>
          <p:nvPr>
            <p:ph idx="1"/>
          </p:nvPr>
        </p:nvSpPr>
        <p:spPr>
          <a:xfrm>
            <a:off x="581527" y="1027906"/>
            <a:ext cx="8119110" cy="1438795"/>
          </a:xfrm>
        </p:spPr>
        <p:txBody>
          <a:bodyPr>
            <a:normAutofit/>
          </a:bodyPr>
          <a:lstStyle/>
          <a:p>
            <a:pPr marL="457200" lvl="1" indent="0">
              <a:lnSpc>
                <a:spcPct val="120000"/>
              </a:lnSpc>
              <a:buNone/>
            </a:pPr>
            <a:endParaRPr lang="en" altLang="ja-JP" dirty="0">
              <a:solidFill>
                <a:srgbClr val="000000"/>
              </a:solidFill>
              <a:effectLst/>
              <a:latin typeface="Hiragino Kaku Gothic ProN W3" panose="020B0300000000000000" pitchFamily="34" charset="-128"/>
              <a:ea typeface="Hiragino Kaku Gothic ProN W3" panose="020B0300000000000000" pitchFamily="34" charset="-128"/>
            </a:endParaRPr>
          </a:p>
          <a:p>
            <a:pPr>
              <a:lnSpc>
                <a:spcPct val="120000"/>
              </a:lnSpc>
              <a:buFont typeface="システムフォント（レギュラー）"/>
              <a:buChar char="◦"/>
            </a:pPr>
            <a:r>
              <a:rPr lang="en" altLang="ja-JP" sz="2600" dirty="0">
                <a:solidFill>
                  <a:srgbClr val="000000"/>
                </a:solidFill>
                <a:effectLst/>
                <a:latin typeface="Hiragino Kaku Gothic ProN W3" panose="020B0300000000000000" pitchFamily="34" charset="-128"/>
                <a:ea typeface="Hiragino Kaku Gothic ProN W3" panose="020B0300000000000000" pitchFamily="34" charset="-128"/>
              </a:rPr>
              <a:t>Chiaki et al. (2018)</a:t>
            </a:r>
            <a:endParaRPr lang="en-US" altLang="ja-JP" dirty="0">
              <a:solidFill>
                <a:srgbClr val="000000"/>
              </a:solidFill>
            </a:endParaRPr>
          </a:p>
          <a:p>
            <a:pPr marL="457200" lvl="1" indent="0">
              <a:lnSpc>
                <a:spcPct val="120000"/>
              </a:lnSpc>
              <a:buNone/>
            </a:pPr>
            <a:endParaRPr lang="en" altLang="ja-JP" dirty="0">
              <a:solidFill>
                <a:srgbClr val="000000"/>
              </a:solidFill>
              <a:effectLst/>
              <a:latin typeface="Hiragino Kaku Gothic ProN" panose="020B0300000000000000" pitchFamily="34" charset="-128"/>
              <a:ea typeface="Hiragino Kaku Gothic ProN" panose="020B0300000000000000" pitchFamily="34" charset="-128"/>
            </a:endParaRPr>
          </a:p>
        </p:txBody>
      </p:sp>
      <p:sp>
        <p:nvSpPr>
          <p:cNvPr id="4" name="テキスト ボックス 3">
            <a:extLst>
              <a:ext uri="{FF2B5EF4-FFF2-40B4-BE49-F238E27FC236}">
                <a16:creationId xmlns:a16="http://schemas.microsoft.com/office/drawing/2014/main" id="{9F9E6944-3859-294D-BBEE-8FD9AB869F9C}"/>
              </a:ext>
            </a:extLst>
          </p:cNvPr>
          <p:cNvSpPr txBox="1"/>
          <p:nvPr/>
        </p:nvSpPr>
        <p:spPr>
          <a:xfrm>
            <a:off x="10721009" y="5417884"/>
            <a:ext cx="1338469" cy="369332"/>
          </a:xfrm>
          <a:prstGeom prst="rect">
            <a:avLst/>
          </a:prstGeom>
          <a:noFill/>
        </p:spPr>
        <p:txBody>
          <a:bodyPr wrap="square" rtlCol="0">
            <a:spAutoFit/>
          </a:bodyPr>
          <a:lstStyle/>
          <a:p>
            <a:r>
              <a:rPr kumimoji="1" lang="en-US" altLang="ja-JP" dirty="0">
                <a:solidFill>
                  <a:schemeClr val="bg1"/>
                </a:solidFill>
              </a:rPr>
              <a:t>Chiaki+18</a:t>
            </a:r>
            <a:endParaRPr kumimoji="1" lang="ja-JP" altLang="en-US">
              <a:solidFill>
                <a:schemeClr val="bg1"/>
              </a:solidFill>
            </a:endParaRPr>
          </a:p>
        </p:txBody>
      </p:sp>
      <p:pic>
        <p:nvPicPr>
          <p:cNvPr id="9" name="図 8" descr="グラフ&#10;&#10;中程度の精度で自動的に生成された説明">
            <a:extLst>
              <a:ext uri="{FF2B5EF4-FFF2-40B4-BE49-F238E27FC236}">
                <a16:creationId xmlns:a16="http://schemas.microsoft.com/office/drawing/2014/main" id="{43C6D3D3-56E1-E786-1BCE-8D3BFCC6620F}"/>
              </a:ext>
            </a:extLst>
          </p:cNvPr>
          <p:cNvPicPr>
            <a:picLocks noChangeAspect="1"/>
          </p:cNvPicPr>
          <p:nvPr/>
        </p:nvPicPr>
        <p:blipFill>
          <a:blip r:embed="rId3"/>
          <a:stretch>
            <a:fillRect/>
          </a:stretch>
        </p:blipFill>
        <p:spPr>
          <a:xfrm>
            <a:off x="7310455" y="3569744"/>
            <a:ext cx="4669268" cy="3138153"/>
          </a:xfrm>
          <a:prstGeom prst="rect">
            <a:avLst/>
          </a:prstGeom>
        </p:spPr>
      </p:pic>
      <p:pic>
        <p:nvPicPr>
          <p:cNvPr id="11" name="図 10" descr="カラフルな光のcg&#10;&#10;中程度の精度で自動的に生成された説明">
            <a:extLst>
              <a:ext uri="{FF2B5EF4-FFF2-40B4-BE49-F238E27FC236}">
                <a16:creationId xmlns:a16="http://schemas.microsoft.com/office/drawing/2014/main" id="{3ECC84FE-9A5D-F2D2-22B4-5670237BDF76}"/>
              </a:ext>
            </a:extLst>
          </p:cNvPr>
          <p:cNvPicPr>
            <a:picLocks noChangeAspect="1"/>
          </p:cNvPicPr>
          <p:nvPr/>
        </p:nvPicPr>
        <p:blipFill>
          <a:blip r:embed="rId4"/>
          <a:srcRect t="50377"/>
          <a:stretch/>
        </p:blipFill>
        <p:spPr>
          <a:xfrm>
            <a:off x="1729464" y="3178120"/>
            <a:ext cx="4083544" cy="2035608"/>
          </a:xfrm>
          <a:prstGeom prst="rect">
            <a:avLst/>
          </a:prstGeom>
        </p:spPr>
      </p:pic>
      <p:pic>
        <p:nvPicPr>
          <p:cNvPr id="13" name="図 12" descr="ダイアグラム&#10;&#10;中程度の精度で自動的に生成された説明">
            <a:extLst>
              <a:ext uri="{FF2B5EF4-FFF2-40B4-BE49-F238E27FC236}">
                <a16:creationId xmlns:a16="http://schemas.microsoft.com/office/drawing/2014/main" id="{94075070-BD97-0A84-BCC0-F0F688C33E24}"/>
              </a:ext>
            </a:extLst>
          </p:cNvPr>
          <p:cNvPicPr>
            <a:picLocks noChangeAspect="1"/>
          </p:cNvPicPr>
          <p:nvPr/>
        </p:nvPicPr>
        <p:blipFill>
          <a:blip r:embed="rId5"/>
          <a:stretch>
            <a:fillRect/>
          </a:stretch>
        </p:blipFill>
        <p:spPr>
          <a:xfrm>
            <a:off x="7079938" y="118018"/>
            <a:ext cx="5102034" cy="3419642"/>
          </a:xfrm>
          <a:prstGeom prst="rect">
            <a:avLst/>
          </a:prstGeom>
        </p:spPr>
      </p:pic>
      <p:sp>
        <p:nvSpPr>
          <p:cNvPr id="18" name="テキスト ボックス 17">
            <a:extLst>
              <a:ext uri="{FF2B5EF4-FFF2-40B4-BE49-F238E27FC236}">
                <a16:creationId xmlns:a16="http://schemas.microsoft.com/office/drawing/2014/main" id="{D72BAA7F-C4FA-49B6-2AC3-6EE579B38178}"/>
              </a:ext>
            </a:extLst>
          </p:cNvPr>
          <p:cNvSpPr txBox="1"/>
          <p:nvPr/>
        </p:nvSpPr>
        <p:spPr>
          <a:xfrm>
            <a:off x="382324" y="2208330"/>
            <a:ext cx="11007919" cy="720197"/>
          </a:xfrm>
          <a:prstGeom prst="rect">
            <a:avLst/>
          </a:prstGeom>
          <a:noFill/>
        </p:spPr>
        <p:txBody>
          <a:bodyPr wrap="square">
            <a:spAutoFit/>
          </a:bodyPr>
          <a:lstStyle/>
          <a:p>
            <a:pPr marL="742950" lvl="1" indent="-285750">
              <a:lnSpc>
                <a:spcPct val="120000"/>
              </a:lnSpc>
              <a:spcBef>
                <a:spcPts val="500"/>
              </a:spcBef>
              <a:buFont typeface="Arial" panose="020B0604020202020204" pitchFamily="34" charset="0"/>
              <a:buChar char="•"/>
              <a:defRPr/>
            </a:pPr>
            <a:r>
              <a:rPr kumimoji="1" lang="en-US" altLang="ja-JP" sz="1600" b="0" i="0" u="none" strike="noStrike" kern="1200" cap="none" spc="0" normalizeH="0" baseline="0" noProof="0" dirty="0">
                <a:ln>
                  <a:noFill/>
                </a:ln>
                <a:effectLst/>
                <a:uLnTx/>
                <a:uFillTx/>
                <a:latin typeface="Hiragino Kaku Gothic ProN W3" panose="020B0300000000000000" pitchFamily="34" charset="-128"/>
                <a:ea typeface="Hiragino Kaku Gothic ProN W3" panose="020B0300000000000000" pitchFamily="34" charset="-128"/>
                <a:cs typeface="+mn-cs"/>
              </a:rPr>
              <a:t>3</a:t>
            </a:r>
            <a:r>
              <a:rPr kumimoji="1" lang="ja-JP" altLang="en-US" sz="1600" b="0" i="0" u="none" strike="noStrike" kern="1200" cap="none" spc="0" normalizeH="0" baseline="0" noProof="0">
                <a:ln>
                  <a:noFill/>
                </a:ln>
                <a:effectLst/>
                <a:uLnTx/>
                <a:uFillTx/>
                <a:latin typeface="Hiragino Kaku Gothic ProN W3" panose="020B0300000000000000" pitchFamily="34" charset="-128"/>
                <a:ea typeface="Hiragino Kaku Gothic ProN W3" panose="020B0300000000000000" pitchFamily="34" charset="-128"/>
                <a:cs typeface="+mn-cs"/>
              </a:rPr>
              <a:t>次元宇宙論的シミュレーション</a:t>
            </a:r>
          </a:p>
          <a:p>
            <a:pPr marL="742950" lvl="1" indent="-285750">
              <a:lnSpc>
                <a:spcPct val="120000"/>
              </a:lnSpc>
              <a:spcBef>
                <a:spcPts val="500"/>
              </a:spcBef>
              <a:buFont typeface="Arial" panose="020B0604020202020204" pitchFamily="34" charset="0"/>
              <a:buChar char="•"/>
              <a:defRPr/>
            </a:pPr>
            <a:r>
              <a:rPr kumimoji="1" lang="ja-JP" altLang="en-US" sz="1600" b="0" i="0" u="none" strike="noStrike" kern="1200" cap="none" spc="0" normalizeH="0" baseline="0" noProof="0">
                <a:ln>
                  <a:noFill/>
                </a:ln>
                <a:effectLst/>
                <a:uLnTx/>
                <a:uFillTx/>
                <a:latin typeface="Hiragino Kaku Gothic ProN W3" panose="020B0300000000000000" pitchFamily="34" charset="-128"/>
                <a:ea typeface="Hiragino Kaku Gothic ProN W3" panose="020B0300000000000000" pitchFamily="34" charset="-128"/>
                <a:cs typeface="+mn-cs"/>
              </a:rPr>
              <a:t>次の星形成時の金属度に着目</a:t>
            </a:r>
            <a:endParaRPr kumimoji="1" lang="en-US" altLang="ja-JP" sz="1600" b="0" i="0" u="none" strike="noStrike" kern="1200" cap="none" spc="0" normalizeH="0" baseline="0" noProof="0" dirty="0">
              <a:ln>
                <a:noFill/>
              </a:ln>
              <a:effectLst/>
              <a:uLnTx/>
              <a:uFillTx/>
              <a:latin typeface="Hiragino Kaku Gothic ProN W3" panose="020B0300000000000000" pitchFamily="34" charset="-128"/>
              <a:ea typeface="Hiragino Kaku Gothic ProN W3" panose="020B0300000000000000" pitchFamily="34" charset="-128"/>
              <a:cs typeface="+mn-cs"/>
            </a:endParaRPr>
          </a:p>
        </p:txBody>
      </p:sp>
      <p:sp>
        <p:nvSpPr>
          <p:cNvPr id="5" name="テキスト ボックス 4">
            <a:extLst>
              <a:ext uri="{FF2B5EF4-FFF2-40B4-BE49-F238E27FC236}">
                <a16:creationId xmlns:a16="http://schemas.microsoft.com/office/drawing/2014/main" id="{F4ADACF1-FC80-FC71-B9D0-991DF10C2B95}"/>
              </a:ext>
            </a:extLst>
          </p:cNvPr>
          <p:cNvSpPr txBox="1"/>
          <p:nvPr/>
        </p:nvSpPr>
        <p:spPr>
          <a:xfrm>
            <a:off x="147394" y="5454664"/>
            <a:ext cx="7260321" cy="1079783"/>
          </a:xfrm>
          <a:prstGeom prst="rect">
            <a:avLst/>
          </a:prstGeom>
          <a:noFill/>
        </p:spPr>
        <p:txBody>
          <a:bodyPr wrap="none" rtlCol="0">
            <a:spAutoFit/>
          </a:bodyPr>
          <a:lstStyle/>
          <a:p>
            <a:pPr marL="742950" marR="0" lvl="1" indent="-2857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rgbClr val="000000"/>
                </a:solidFill>
                <a:effectLst/>
                <a:uLnTx/>
                <a:uFillTx/>
                <a:latin typeface="Hiragino Kaku Gothic ProN W3" panose="020B0300000000000000" pitchFamily="34" charset="-128"/>
                <a:ea typeface="Hiragino Kaku Gothic ProN W3" panose="020B0300000000000000" pitchFamily="34" charset="-128"/>
                <a:cs typeface="+mn-cs"/>
              </a:rPr>
              <a:t>3</a:t>
            </a:r>
            <a:r>
              <a:rPr kumimoji="1" lang="ja-JP" altLang="en-US" sz="1600" b="0" i="0" u="none" strike="noStrike" kern="1200" cap="none" spc="0" normalizeH="0" baseline="0" noProof="0">
                <a:ln>
                  <a:noFill/>
                </a:ln>
                <a:solidFill>
                  <a:srgbClr val="000000"/>
                </a:solidFill>
                <a:effectLst/>
                <a:uLnTx/>
                <a:uFillTx/>
                <a:latin typeface="Hiragino Kaku Gothic ProN W3" panose="020B0300000000000000" pitchFamily="34" charset="-128"/>
                <a:ea typeface="Hiragino Kaku Gothic ProN W3" panose="020B0300000000000000" pitchFamily="34" charset="-128"/>
                <a:cs typeface="+mn-cs"/>
              </a:rPr>
              <a:t>つのハローでしか調べられていない</a:t>
            </a:r>
            <a:endParaRPr kumimoji="1" lang="en-US" altLang="ja-JP" sz="1600" b="0" i="0" u="none" strike="noStrike" kern="1200" cap="none" spc="0" normalizeH="0" baseline="0" noProof="0" dirty="0">
              <a:ln>
                <a:noFill/>
              </a:ln>
              <a:solidFill>
                <a:srgbClr val="000000"/>
              </a:solidFill>
              <a:effectLst/>
              <a:uLnTx/>
              <a:uFillTx/>
              <a:latin typeface="Hiragino Kaku Gothic ProN W3" panose="020B0300000000000000" pitchFamily="34" charset="-128"/>
              <a:ea typeface="Hiragino Kaku Gothic ProN W3" panose="020B0300000000000000" pitchFamily="34" charset="-128"/>
              <a:cs typeface="+mn-cs"/>
            </a:endParaRPr>
          </a:p>
          <a:p>
            <a:pPr marL="742950" marR="0" lvl="1" indent="-2857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srgbClr val="000000"/>
                </a:solidFill>
                <a:effectLst/>
                <a:uLnTx/>
                <a:uFillTx/>
                <a:latin typeface="Hiragino Kaku Gothic ProN W3" panose="020B0300000000000000" pitchFamily="34" charset="-128"/>
                <a:ea typeface="Hiragino Kaku Gothic ProN W3" panose="020B0300000000000000" pitchFamily="34" charset="-128"/>
                <a:cs typeface="+mn-cs"/>
              </a:rPr>
              <a:t>フィードバックがどこまで広がるかについて詳しく調べられていない</a:t>
            </a:r>
          </a:p>
          <a:p>
            <a:pPr marL="742950" marR="0" lvl="1" indent="-2857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srgbClr val="000000"/>
                </a:solidFill>
                <a:effectLst/>
                <a:uLnTx/>
                <a:uFillTx/>
                <a:latin typeface="Hiragino Kaku Gothic ProN W3" panose="020B0300000000000000" pitchFamily="34" charset="-128"/>
                <a:ea typeface="Hiragino Kaku Gothic ProN W3" panose="020B0300000000000000" pitchFamily="34" charset="-128"/>
                <a:cs typeface="+mn-cs"/>
              </a:rPr>
              <a:t>超新星爆発エネルギーが星質量と一対一に決められている</a:t>
            </a:r>
            <a:endParaRPr kumimoji="1" lang="en-US" altLang="ja-JP" sz="1600" b="0" i="0" u="none" strike="noStrike" kern="1200" cap="none" spc="0" normalizeH="0" baseline="0" noProof="0" dirty="0">
              <a:ln>
                <a:noFill/>
              </a:ln>
              <a:solidFill>
                <a:srgbClr val="000000"/>
              </a:solidFill>
              <a:effectLst/>
              <a:uLnTx/>
              <a:uFillTx/>
              <a:latin typeface="Hiragino Kaku Gothic ProN W3" panose="020B0300000000000000" pitchFamily="34" charset="-128"/>
              <a:ea typeface="Hiragino Kaku Gothic ProN W3" panose="020B0300000000000000" pitchFamily="34" charset="-128"/>
              <a:cs typeface="+mn-cs"/>
            </a:endParaRPr>
          </a:p>
        </p:txBody>
      </p:sp>
      <p:sp>
        <p:nvSpPr>
          <p:cNvPr id="10" name="タイトル 1">
            <a:extLst>
              <a:ext uri="{FF2B5EF4-FFF2-40B4-BE49-F238E27FC236}">
                <a16:creationId xmlns:a16="http://schemas.microsoft.com/office/drawing/2014/main" id="{200861DB-89E4-A3F4-1DCC-55B41340F5E6}"/>
              </a:ext>
            </a:extLst>
          </p:cNvPr>
          <p:cNvSpPr txBox="1">
            <a:spLocks/>
          </p:cNvSpPr>
          <p:nvPr/>
        </p:nvSpPr>
        <p:spPr>
          <a:xfrm>
            <a:off x="839018" y="3727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b="1" i="0" kern="1200">
                <a:solidFill>
                  <a:schemeClr val="tx1"/>
                </a:solidFill>
                <a:latin typeface="Hiragino Kaku Gothic ProN W6" panose="020B0300000000000000" pitchFamily="34" charset="-128"/>
                <a:ea typeface="Hiragino Kaku Gothic ProN W6" panose="020B0300000000000000" pitchFamily="34" charset="-128"/>
                <a:cs typeface="+mj-cs"/>
              </a:defRPr>
            </a:lvl1pPr>
          </a:lstStyle>
          <a:p>
            <a:r>
              <a:rPr lang="en-US" altLang="ja-JP" dirty="0"/>
              <a:t>Introduction</a:t>
            </a:r>
            <a:br>
              <a:rPr lang="en-US" altLang="ja-JP" dirty="0"/>
            </a:br>
            <a:r>
              <a:rPr lang="en-US" altLang="ja-JP" sz="2800" dirty="0"/>
              <a:t>- </a:t>
            </a:r>
            <a:r>
              <a:rPr lang="ja-JP" altLang="en-US" sz="2800"/>
              <a:t>初代星フィードバックの先行研究</a:t>
            </a:r>
            <a:r>
              <a:rPr lang="en-US" altLang="ja-JP" sz="2800" dirty="0"/>
              <a:t>3 -</a:t>
            </a:r>
            <a:endParaRPr lang="ja-JP" altLang="en-US" sz="2800"/>
          </a:p>
        </p:txBody>
      </p:sp>
    </p:spTree>
    <p:extLst>
      <p:ext uri="{BB962C8B-B14F-4D97-AF65-F5344CB8AC3E}">
        <p14:creationId xmlns:p14="http://schemas.microsoft.com/office/powerpoint/2010/main" val="375627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66D09-93D7-65A9-58F2-632F6FFF6FDE}"/>
              </a:ext>
            </a:extLst>
          </p:cNvPr>
          <p:cNvSpPr>
            <a:spLocks noGrp="1"/>
          </p:cNvSpPr>
          <p:nvPr>
            <p:ph type="title"/>
          </p:nvPr>
        </p:nvSpPr>
        <p:spPr/>
        <p:txBody>
          <a:bodyPr/>
          <a:lstStyle/>
          <a:p>
            <a:r>
              <a:rPr lang="en" altLang="ja-JP" b="1" dirty="0">
                <a:solidFill>
                  <a:srgbClr val="000000"/>
                </a:solidFill>
                <a:effectLst/>
                <a:latin typeface="Hiragino Kaku Gothic ProN W6" panose="020B0300000000000000" pitchFamily="34" charset="-128"/>
                <a:ea typeface="Hiragino Kaku Gothic ProN W6" panose="020B0300000000000000" pitchFamily="34" charset="-128"/>
              </a:rPr>
              <a:t>Introduction</a:t>
            </a:r>
            <a:br>
              <a:rPr lang="en" altLang="ja-JP" dirty="0">
                <a:solidFill>
                  <a:srgbClr val="000000"/>
                </a:solidFill>
                <a:effectLst/>
                <a:latin typeface="Hiragino Kaku Gothic ProN" panose="020B0300000000000000" pitchFamily="34" charset="-128"/>
                <a:ea typeface="Hiragino Kaku Gothic ProN" panose="020B0300000000000000" pitchFamily="34" charset="-128"/>
              </a:rPr>
            </a:br>
            <a:r>
              <a:rPr lang="en" altLang="ja-JP" sz="2800" b="1" dirty="0">
                <a:solidFill>
                  <a:srgbClr val="000000"/>
                </a:solidFill>
                <a:effectLst/>
                <a:latin typeface="Hiragino Kaku Gothic ProN W6" panose="020B0300000000000000" pitchFamily="34" charset="-128"/>
                <a:ea typeface="Hiragino Kaku Gothic ProN W6" panose="020B0300000000000000" pitchFamily="34" charset="-128"/>
              </a:rPr>
              <a:t>- </a:t>
            </a:r>
            <a:r>
              <a:rPr lang="ja-JP" altLang="en-US" sz="2800" b="1">
                <a:solidFill>
                  <a:srgbClr val="000000"/>
                </a:solidFill>
                <a:effectLst/>
                <a:latin typeface="Hiragino Kaku Gothic ProN W6" panose="020B0300000000000000" pitchFamily="34" charset="-128"/>
                <a:ea typeface="Hiragino Kaku Gothic ProN W6" panose="020B0300000000000000" pitchFamily="34" charset="-128"/>
              </a:rPr>
              <a:t>本研究の目的</a:t>
            </a:r>
            <a:r>
              <a:rPr lang="en-US" altLang="ja-JP" sz="2800" b="1" dirty="0">
                <a:solidFill>
                  <a:srgbClr val="000000"/>
                </a:solidFill>
                <a:effectLst/>
                <a:latin typeface="Hiragino Kaku Gothic ProN W6" panose="020B0300000000000000" pitchFamily="34" charset="-128"/>
                <a:ea typeface="Hiragino Kaku Gothic ProN W6" panose="020B0300000000000000" pitchFamily="34" charset="-128"/>
              </a:rPr>
              <a:t> </a:t>
            </a:r>
            <a:r>
              <a:rPr lang="en" altLang="ja-JP" sz="2800" b="1" dirty="0">
                <a:solidFill>
                  <a:srgbClr val="000000"/>
                </a:solidFill>
                <a:effectLst/>
                <a:latin typeface="Hiragino Kaku Gothic ProN W6" panose="020B0300000000000000" pitchFamily="34" charset="-128"/>
                <a:ea typeface="Hiragino Kaku Gothic ProN W6" panose="020B0300000000000000" pitchFamily="34" charset="-128"/>
              </a:rPr>
              <a:t>-</a:t>
            </a:r>
            <a:endParaRPr kumimoji="1" lang="ja-JP" altLang="en-US" sz="2800"/>
          </a:p>
        </p:txBody>
      </p:sp>
      <p:sp>
        <p:nvSpPr>
          <p:cNvPr id="3" name="コンテンツ プレースホルダー 2">
            <a:extLst>
              <a:ext uri="{FF2B5EF4-FFF2-40B4-BE49-F238E27FC236}">
                <a16:creationId xmlns:a16="http://schemas.microsoft.com/office/drawing/2014/main" id="{195A35FA-7D47-CF9C-229E-35DB0CEA8FF1}"/>
              </a:ext>
            </a:extLst>
          </p:cNvPr>
          <p:cNvSpPr>
            <a:spLocks noGrp="1"/>
          </p:cNvSpPr>
          <p:nvPr>
            <p:ph idx="1"/>
          </p:nvPr>
        </p:nvSpPr>
        <p:spPr>
          <a:xfrm>
            <a:off x="838200" y="1825624"/>
            <a:ext cx="10515600" cy="5032375"/>
          </a:xfrm>
        </p:spPr>
        <p:txBody>
          <a:bodyPr>
            <a:normAutofit fontScale="77500" lnSpcReduction="20000"/>
          </a:bodyPr>
          <a:lstStyle/>
          <a:p>
            <a:pPr>
              <a:lnSpc>
                <a:spcPct val="170000"/>
              </a:lnSpc>
              <a:buFont typeface="システムフォント（レギュラー）"/>
              <a:buChar char="◦"/>
            </a:pPr>
            <a:r>
              <a:rPr lang="ja-JP" altLang="en-US">
                <a:solidFill>
                  <a:srgbClr val="000000"/>
                </a:solidFill>
                <a:effectLst/>
              </a:rPr>
              <a:t>先行研究は</a:t>
            </a:r>
            <a:r>
              <a:rPr lang="en-US" altLang="ja-JP" dirty="0">
                <a:solidFill>
                  <a:srgbClr val="000000"/>
                </a:solidFill>
                <a:effectLst/>
              </a:rPr>
              <a:t>1</a:t>
            </a:r>
            <a:r>
              <a:rPr lang="ja-JP" altLang="en-US">
                <a:solidFill>
                  <a:srgbClr val="000000"/>
                </a:solidFill>
                <a:effectLst/>
              </a:rPr>
              <a:t>次元計算だったり、次の世代の星形成に重点を置いていたりする。</a:t>
            </a:r>
            <a:endParaRPr lang="en" altLang="ja-JP" dirty="0">
              <a:solidFill>
                <a:srgbClr val="000000"/>
              </a:solidFill>
              <a:effectLst/>
            </a:endParaRPr>
          </a:p>
          <a:p>
            <a:pPr lvl="1">
              <a:lnSpc>
                <a:spcPct val="170000"/>
              </a:lnSpc>
              <a:buFont typeface="システムフォント（レギュラー）"/>
              <a:buChar char="⇨"/>
            </a:pPr>
            <a:r>
              <a:rPr lang="ja-JP" altLang="en-US">
                <a:solidFill>
                  <a:srgbClr val="000000"/>
                </a:solidFill>
                <a:effectLst/>
              </a:rPr>
              <a:t>性質の異なる初代星やハローによって、電離光子がどのように周囲に放出されたかや</a:t>
            </a:r>
            <a:br>
              <a:rPr lang="en-US" altLang="ja-JP" dirty="0">
                <a:solidFill>
                  <a:srgbClr val="000000"/>
                </a:solidFill>
                <a:effectLst/>
              </a:rPr>
            </a:br>
            <a:r>
              <a:rPr lang="ja-JP" altLang="en-US">
                <a:solidFill>
                  <a:srgbClr val="000000"/>
                </a:solidFill>
                <a:effectLst/>
              </a:rPr>
              <a:t>超新星バブルがどのように広がったかについて、</a:t>
            </a:r>
            <a:r>
              <a:rPr lang="en-US" altLang="ja-JP" dirty="0">
                <a:solidFill>
                  <a:srgbClr val="000000"/>
                </a:solidFill>
                <a:effectLst/>
              </a:rPr>
              <a:t>3</a:t>
            </a:r>
            <a:r>
              <a:rPr lang="ja-JP" altLang="en-US">
                <a:solidFill>
                  <a:srgbClr val="000000"/>
                </a:solidFill>
                <a:effectLst/>
              </a:rPr>
              <a:t>次元シミュレーションで</a:t>
            </a:r>
            <a:br>
              <a:rPr lang="en-US" altLang="ja-JP" dirty="0">
                <a:solidFill>
                  <a:srgbClr val="000000"/>
                </a:solidFill>
                <a:effectLst/>
              </a:rPr>
            </a:br>
            <a:r>
              <a:rPr lang="ja-JP" altLang="en-US">
                <a:effectLst/>
              </a:rPr>
              <a:t>系統</a:t>
            </a:r>
            <a:r>
              <a:rPr lang="ja-JP" altLang="en-US">
                <a:solidFill>
                  <a:srgbClr val="000000"/>
                </a:solidFill>
                <a:effectLst/>
              </a:rPr>
              <a:t>的に調べられているわけではない。</a:t>
            </a:r>
            <a:endParaRPr lang="en-US" altLang="ja-JP" dirty="0">
              <a:solidFill>
                <a:srgbClr val="000000"/>
              </a:solidFill>
              <a:effectLst/>
            </a:endParaRPr>
          </a:p>
          <a:p>
            <a:pPr lvl="1">
              <a:lnSpc>
                <a:spcPct val="170000"/>
              </a:lnSpc>
              <a:buFont typeface="システムフォント（レギュラー）"/>
              <a:buChar char="⇨"/>
            </a:pPr>
            <a:endParaRPr lang="en" altLang="ja-JP" dirty="0">
              <a:solidFill>
                <a:srgbClr val="000000"/>
              </a:solidFill>
              <a:effectLst/>
              <a:latin typeface="Hiragino Kaku Gothic ProN W3" panose="020B0300000000000000" pitchFamily="34" charset="-128"/>
              <a:ea typeface="Hiragino Kaku Gothic ProN W3" panose="020B0300000000000000" pitchFamily="34" charset="-128"/>
            </a:endParaRPr>
          </a:p>
          <a:p>
            <a:pPr>
              <a:lnSpc>
                <a:spcPct val="170000"/>
              </a:lnSpc>
              <a:buFont typeface="システムフォント（レギュラー）"/>
              <a:buChar char="◦"/>
            </a:pPr>
            <a:r>
              <a:rPr lang="ja-JP" altLang="en-US">
                <a:solidFill>
                  <a:srgbClr val="000000"/>
                </a:solidFill>
                <a:effectLst/>
              </a:rPr>
              <a:t>本研究では、以下のシミュレーションを行う。</a:t>
            </a:r>
            <a:endParaRPr lang="en" altLang="ja-JP" dirty="0">
              <a:solidFill>
                <a:srgbClr val="000000"/>
              </a:solidFill>
              <a:effectLst/>
            </a:endParaRPr>
          </a:p>
          <a:p>
            <a:pPr lvl="1">
              <a:lnSpc>
                <a:spcPct val="170000"/>
              </a:lnSpc>
            </a:pPr>
            <a:r>
              <a:rPr lang="ja-JP" altLang="en-US">
                <a:solidFill>
                  <a:srgbClr val="000000"/>
                </a:solidFill>
                <a:effectLst/>
              </a:rPr>
              <a:t>電離バブルや超新星バブルの広がり方について調べる</a:t>
            </a:r>
            <a:endParaRPr lang="en" altLang="ja-JP" dirty="0">
              <a:solidFill>
                <a:srgbClr val="000000"/>
              </a:solidFill>
              <a:effectLst/>
            </a:endParaRPr>
          </a:p>
          <a:p>
            <a:pPr lvl="1">
              <a:lnSpc>
                <a:spcPct val="170000"/>
              </a:lnSpc>
            </a:pPr>
            <a:r>
              <a:rPr lang="en" altLang="ja-JP" dirty="0">
                <a:solidFill>
                  <a:srgbClr val="000000"/>
                </a:solidFill>
              </a:rPr>
              <a:t>3</a:t>
            </a:r>
            <a:r>
              <a:rPr lang="ja-JP" altLang="en-US">
                <a:solidFill>
                  <a:srgbClr val="000000"/>
                </a:solidFill>
              </a:rPr>
              <a:t>次元宇宙論的シミュレーション</a:t>
            </a:r>
            <a:endParaRPr lang="en" altLang="ja-JP" dirty="0">
              <a:solidFill>
                <a:srgbClr val="000000"/>
              </a:solidFill>
            </a:endParaRPr>
          </a:p>
          <a:p>
            <a:pPr lvl="1">
              <a:lnSpc>
                <a:spcPct val="170000"/>
              </a:lnSpc>
            </a:pPr>
            <a:r>
              <a:rPr lang="ja-JP" altLang="en-US">
                <a:solidFill>
                  <a:srgbClr val="000000"/>
                </a:solidFill>
                <a:effectLst/>
              </a:rPr>
              <a:t>様々な初期条件</a:t>
            </a:r>
            <a:r>
              <a:rPr lang="en-US" altLang="ja-JP" dirty="0">
                <a:solidFill>
                  <a:srgbClr val="000000"/>
                </a:solidFill>
                <a:effectLst/>
              </a:rPr>
              <a:t> </a:t>
            </a:r>
            <a:r>
              <a:rPr lang="en" altLang="ja-JP" dirty="0">
                <a:solidFill>
                  <a:srgbClr val="000000"/>
                </a:solidFill>
                <a:effectLst/>
              </a:rPr>
              <a:t>(</a:t>
            </a:r>
            <a:r>
              <a:rPr lang="ja-JP" altLang="en-US">
                <a:solidFill>
                  <a:srgbClr val="000000"/>
                </a:solidFill>
              </a:rPr>
              <a:t>複数の初代星質量、ハロー質量、ハローの個性</a:t>
            </a:r>
            <a:r>
              <a:rPr lang="en" altLang="ja-JP" dirty="0">
                <a:solidFill>
                  <a:srgbClr val="000000"/>
                </a:solidFill>
                <a:effectLst/>
              </a:rPr>
              <a:t>)</a:t>
            </a:r>
          </a:p>
          <a:p>
            <a:pPr lvl="1">
              <a:lnSpc>
                <a:spcPct val="170000"/>
              </a:lnSpc>
            </a:pPr>
            <a:endParaRPr lang="en" altLang="ja-JP" dirty="0">
              <a:solidFill>
                <a:srgbClr val="000000"/>
              </a:solidFill>
              <a:effectLst/>
            </a:endParaRPr>
          </a:p>
        </p:txBody>
      </p:sp>
    </p:spTree>
    <p:extLst>
      <p:ext uri="{BB962C8B-B14F-4D97-AF65-F5344CB8AC3E}">
        <p14:creationId xmlns:p14="http://schemas.microsoft.com/office/powerpoint/2010/main" val="214998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5C67E9-8082-9D87-143E-3BD9347603BE}"/>
              </a:ext>
            </a:extLst>
          </p:cNvPr>
          <p:cNvSpPr>
            <a:spLocks noGrp="1"/>
          </p:cNvSpPr>
          <p:nvPr>
            <p:ph type="title"/>
          </p:nvPr>
        </p:nvSpPr>
        <p:spPr/>
        <p:txBody>
          <a:bodyPr/>
          <a:lstStyle/>
          <a:p>
            <a:r>
              <a:rPr kumimoji="1" lang="en-US" altLang="ja-JP" dirty="0"/>
              <a:t>Method</a:t>
            </a:r>
            <a:br>
              <a:rPr kumimoji="1" lang="en-US" altLang="ja-JP" dirty="0"/>
            </a:br>
            <a:r>
              <a:rPr kumimoji="1" lang="en-US" altLang="ja-JP" sz="2800" dirty="0"/>
              <a:t>- </a:t>
            </a:r>
            <a:r>
              <a:rPr lang="ja-JP" altLang="en-US" sz="2800"/>
              <a:t>シミュレーションコード</a:t>
            </a:r>
            <a:r>
              <a:rPr kumimoji="1" lang="en-US" altLang="ja-JP" sz="2800" dirty="0"/>
              <a:t> -</a:t>
            </a:r>
            <a:endParaRPr kumimoji="1" lang="ja-JP" altLang="en-US" sz="2800"/>
          </a:p>
        </p:txBody>
      </p:sp>
      <p:sp>
        <p:nvSpPr>
          <p:cNvPr id="3" name="コンテンツ プレースホルダー 2">
            <a:extLst>
              <a:ext uri="{FF2B5EF4-FFF2-40B4-BE49-F238E27FC236}">
                <a16:creationId xmlns:a16="http://schemas.microsoft.com/office/drawing/2014/main" id="{F3BE3673-F6DB-ED62-C620-A660D328FFA8}"/>
              </a:ext>
            </a:extLst>
          </p:cNvPr>
          <p:cNvSpPr>
            <a:spLocks noGrp="1"/>
          </p:cNvSpPr>
          <p:nvPr>
            <p:ph idx="1"/>
          </p:nvPr>
        </p:nvSpPr>
        <p:spPr>
          <a:xfrm>
            <a:off x="838200" y="1825624"/>
            <a:ext cx="7431157" cy="5032375"/>
          </a:xfrm>
        </p:spPr>
        <p:txBody>
          <a:bodyPr>
            <a:normAutofit fontScale="77500" lnSpcReduction="20000"/>
          </a:bodyPr>
          <a:lstStyle/>
          <a:p>
            <a:pPr>
              <a:buFont typeface="システムフォント（レギュラー）"/>
              <a:buChar char="◦"/>
            </a:pPr>
            <a:r>
              <a:rPr kumimoji="1" lang="en" altLang="ja-JP" dirty="0"/>
              <a:t>"RAMSES-RT” (</a:t>
            </a:r>
            <a:r>
              <a:rPr lang="en" altLang="ja-JP" dirty="0" err="1"/>
              <a:t>Rosdahl</a:t>
            </a:r>
            <a:r>
              <a:rPr lang="en" altLang="ja-JP" dirty="0"/>
              <a:t> et al.</a:t>
            </a:r>
            <a:r>
              <a:rPr kumimoji="1" lang="en" altLang="ja-JP" dirty="0"/>
              <a:t> </a:t>
            </a:r>
            <a:r>
              <a:rPr lang="en" altLang="ja-JP" dirty="0"/>
              <a:t>2013</a:t>
            </a:r>
            <a:r>
              <a:rPr kumimoji="1" lang="en" altLang="ja-JP" dirty="0"/>
              <a:t>)</a:t>
            </a:r>
          </a:p>
          <a:p>
            <a:pPr lvl="1"/>
            <a:r>
              <a:rPr kumimoji="1" lang="ja-JP" altLang="en-US"/>
              <a:t>宇宙論的輻射流体コード</a:t>
            </a:r>
            <a:endParaRPr kumimoji="1" lang="en" altLang="ja-JP" dirty="0"/>
          </a:p>
          <a:p>
            <a:pPr lvl="1"/>
            <a:r>
              <a:rPr lang="en" altLang="ja-JP" dirty="0"/>
              <a:t>a</a:t>
            </a:r>
            <a:r>
              <a:rPr kumimoji="1" lang="en" altLang="ja-JP" dirty="0"/>
              <a:t>daptive mesh refinement </a:t>
            </a:r>
            <a:r>
              <a:rPr kumimoji="1" lang="ja-JP" altLang="en-US"/>
              <a:t>法</a:t>
            </a:r>
            <a:br>
              <a:rPr kumimoji="1" lang="en-US" altLang="ja-JP" dirty="0"/>
            </a:br>
            <a:r>
              <a:rPr kumimoji="1" lang="ja-JP" altLang="en-US"/>
              <a:t>高い解像度が必要な場所のグリッドをより細分化して解像度を上げることができる</a:t>
            </a:r>
            <a:endParaRPr kumimoji="1" lang="en-US" altLang="ja-JP" dirty="0"/>
          </a:p>
          <a:p>
            <a:pPr lvl="1"/>
            <a:r>
              <a:rPr lang="ja-JP" altLang="en-US" b="0" i="0">
                <a:solidFill>
                  <a:srgbClr val="000000"/>
                </a:solidFill>
                <a:effectLst/>
                <a:latin typeface="inherit"/>
              </a:rPr>
              <a:t>初代銀河形成において重要になる物理過程のモデルが組み込まれているバージョンを利用 </a:t>
            </a:r>
            <a:r>
              <a:rPr kumimoji="1" lang="en" altLang="ja-JP" dirty="0"/>
              <a:t>(Sugimura</a:t>
            </a:r>
            <a:r>
              <a:rPr lang="en" altLang="ja-JP" dirty="0"/>
              <a:t> et al.</a:t>
            </a:r>
            <a:r>
              <a:rPr kumimoji="1" lang="en" altLang="ja-JP" dirty="0"/>
              <a:t> </a:t>
            </a:r>
            <a:r>
              <a:rPr lang="en" altLang="ja-JP" dirty="0"/>
              <a:t>2024</a:t>
            </a:r>
            <a:r>
              <a:rPr kumimoji="1" lang="en" altLang="ja-JP" dirty="0"/>
              <a:t>)</a:t>
            </a:r>
          </a:p>
          <a:p>
            <a:pPr lvl="1"/>
            <a:endParaRPr lang="en" altLang="ja-JP" dirty="0"/>
          </a:p>
          <a:p>
            <a:pPr>
              <a:buFont typeface="システムフォント（レギュラー）"/>
              <a:buChar char="◦"/>
            </a:pPr>
            <a:r>
              <a:rPr kumimoji="1" lang="en" altLang="ja-JP" dirty="0"/>
              <a:t>"MUSIC" (Hahn, 2011)</a:t>
            </a:r>
          </a:p>
          <a:p>
            <a:pPr lvl="1"/>
            <a:r>
              <a:rPr kumimoji="1" lang="ja-JP" altLang="en-US"/>
              <a:t>宇宙論的初期条件生成コード</a:t>
            </a:r>
            <a:endParaRPr kumimoji="1" lang="en" altLang="ja-JP" dirty="0"/>
          </a:p>
          <a:p>
            <a:pPr lvl="1"/>
            <a:r>
              <a:rPr lang="ja-JP" altLang="en-US" b="0" i="0">
                <a:effectLst/>
                <a:latin typeface="gg sans"/>
              </a:rPr>
              <a:t>宇宙の初期密度ゆらぎと整合的な初期条件から始める</a:t>
            </a:r>
            <a:endParaRPr kumimoji="1" lang="en" altLang="ja-JP" dirty="0"/>
          </a:p>
          <a:p>
            <a:pPr lvl="1">
              <a:buFont typeface="システムフォント（レギュラー）"/>
              <a:buChar char="◦"/>
            </a:pPr>
            <a:endParaRPr kumimoji="1" lang="ja-JP" altLang="en-US"/>
          </a:p>
        </p:txBody>
      </p:sp>
      <p:pic>
        <p:nvPicPr>
          <p:cNvPr id="2050" name="Picture 2" descr="The RAMSES code">
            <a:extLst>
              <a:ext uri="{FF2B5EF4-FFF2-40B4-BE49-F238E27FC236}">
                <a16:creationId xmlns:a16="http://schemas.microsoft.com/office/drawing/2014/main" id="{8DF79B07-7E5F-DC0C-2AA6-9E1956EDB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320" y="1014058"/>
            <a:ext cx="3312160" cy="3312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201A521-2A0A-04E0-23A4-8E1949627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320" y="4500912"/>
            <a:ext cx="3312160" cy="22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8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5C67E9-8082-9D87-143E-3BD9347603BE}"/>
              </a:ext>
            </a:extLst>
          </p:cNvPr>
          <p:cNvSpPr>
            <a:spLocks noGrp="1"/>
          </p:cNvSpPr>
          <p:nvPr>
            <p:ph type="title"/>
          </p:nvPr>
        </p:nvSpPr>
        <p:spPr/>
        <p:txBody>
          <a:bodyPr/>
          <a:lstStyle/>
          <a:p>
            <a:r>
              <a:rPr kumimoji="1" lang="en-US" altLang="ja-JP" dirty="0"/>
              <a:t>Method</a:t>
            </a:r>
            <a:br>
              <a:rPr kumimoji="1" lang="en-US" altLang="ja-JP" dirty="0"/>
            </a:br>
            <a:r>
              <a:rPr kumimoji="1" lang="en-US" altLang="ja-JP" sz="2800" dirty="0"/>
              <a:t>- </a:t>
            </a:r>
            <a:r>
              <a:rPr kumimoji="1" lang="ja-JP" altLang="en-US" sz="2800"/>
              <a:t>シミュレーションの流れ</a:t>
            </a:r>
            <a:r>
              <a:rPr kumimoji="1" lang="en-US" altLang="ja-JP" sz="2800" dirty="0"/>
              <a:t> -</a:t>
            </a:r>
            <a:endParaRPr kumimoji="1" lang="ja-JP" altLang="en-US" sz="280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3BE3673-F6DB-ED62-C620-A660D328FFA8}"/>
                  </a:ext>
                </a:extLst>
              </p:cNvPr>
              <p:cNvSpPr>
                <a:spLocks noGrp="1"/>
              </p:cNvSpPr>
              <p:nvPr>
                <p:ph idx="1"/>
              </p:nvPr>
            </p:nvSpPr>
            <p:spPr>
              <a:xfrm>
                <a:off x="838200" y="1706134"/>
                <a:ext cx="5443330" cy="3291439"/>
              </a:xfrm>
            </p:spPr>
            <p:txBody>
              <a:bodyPr>
                <a:normAutofit fontScale="77500" lnSpcReduction="20000"/>
              </a:bodyPr>
              <a:lstStyle/>
              <a:p>
                <a:pPr marL="0" indent="0">
                  <a:buNone/>
                </a:pPr>
                <a:r>
                  <a:rPr lang="en-US" altLang="ja-JP" b="0" i="0" dirty="0">
                    <a:effectLst/>
                    <a:latin typeface="gg sans"/>
                  </a:rPr>
                  <a:t>1.  </a:t>
                </a:r>
                <a:r>
                  <a:rPr lang="ja-JP" altLang="en-US" b="0" i="0">
                    <a:effectLst/>
                    <a:latin typeface="gg sans"/>
                  </a:rPr>
                  <a:t>ハローの形成</a:t>
                </a:r>
                <a:endParaRPr kumimoji="1" lang="en" altLang="ja-JP" dirty="0"/>
              </a:p>
              <a:p>
                <a:pPr lvl="1">
                  <a:lnSpc>
                    <a:spcPct val="170000"/>
                  </a:lnSpc>
                </a:pPr>
                <a:r>
                  <a:rPr lang="en-US" altLang="ja-JP" sz="2400" dirty="0"/>
                  <a:t>MUSIC</a:t>
                </a:r>
                <a:r>
                  <a:rPr lang="ja-JP" altLang="en-US" sz="2400"/>
                  <a:t>を用いて、</a:t>
                </a:r>
                <a:r>
                  <a:rPr lang="en-US" altLang="ja-JP" sz="2400" dirty="0"/>
                  <a:t>box</a:t>
                </a:r>
                <a:r>
                  <a:rPr lang="ja-JP" altLang="en-US" sz="2400"/>
                  <a:t>サイズ</a:t>
                </a:r>
                <a14:m>
                  <m:oMath xmlns:m="http://schemas.openxmlformats.org/officeDocument/2006/math">
                    <m:r>
                      <a:rPr lang="en-US" altLang="ja-JP" sz="2400" b="0" i="0" smtClean="0">
                        <a:latin typeface="Cambria Math" panose="02040503050406030204" pitchFamily="18" charset="0"/>
                      </a:rPr>
                      <m:t> </m:t>
                    </m:r>
                    <m:r>
                      <a:rPr lang="en-US" altLang="ja-JP" sz="2400" b="0" i="1" smtClean="0">
                        <a:latin typeface="Cambria Math" panose="02040503050406030204" pitchFamily="18" charset="0"/>
                      </a:rPr>
                      <m:t>1</m:t>
                    </m:r>
                    <m:r>
                      <m:rPr>
                        <m:sty m:val="p"/>
                      </m:rPr>
                      <a:rPr lang="en-US" altLang="ja-JP" sz="2400" b="0" i="0" smtClean="0">
                        <a:latin typeface="Cambria Math" panose="02040503050406030204" pitchFamily="18" charset="0"/>
                      </a:rPr>
                      <m:t>Mpc</m:t>
                    </m:r>
                    <m:r>
                      <a:rPr lang="en-US" altLang="ja-JP" sz="2400" b="0" i="0" smtClean="0">
                        <a:latin typeface="Cambria Math" panose="02040503050406030204" pitchFamily="18" charset="0"/>
                      </a:rPr>
                      <m:t> </m:t>
                    </m:r>
                  </m:oMath>
                </a14:m>
                <a:r>
                  <a:rPr lang="ja-JP" altLang="en-US" sz="2400"/>
                  <a:t>に</a:t>
                </a:r>
                <a:br>
                  <a:rPr lang="en-US" altLang="ja-JP" sz="2400" dirty="0"/>
                </a:br>
                <a:r>
                  <a:rPr lang="en-US" altLang="ja-JP" sz="2400" dirty="0"/>
                  <a:t>DM</a:t>
                </a:r>
                <a:r>
                  <a:rPr lang="ja-JP" altLang="en-US" sz="2400"/>
                  <a:t>粒子の質量</a:t>
                </a:r>
                <a14:m>
                  <m:oMath xmlns:m="http://schemas.openxmlformats.org/officeDocument/2006/math">
                    <m:r>
                      <a:rPr lang="en-US" altLang="ja-JP" b="0" i="0" smtClean="0">
                        <a:latin typeface="Cambria Math" panose="02040503050406030204" pitchFamily="18" charset="0"/>
                      </a:rPr>
                      <m:t> </m:t>
                    </m:r>
                    <m:r>
                      <a:rPr lang="en-US" altLang="ja-JP" b="0" i="1" smtClean="0">
                        <a:latin typeface="Cambria Math" panose="02040503050406030204" pitchFamily="18" charset="0"/>
                      </a:rPr>
                      <m:t>~</m:t>
                    </m:r>
                    <m:r>
                      <a:rPr lang="en-US" altLang="ja-JP" b="0" i="0" smtClean="0">
                        <a:latin typeface="Cambria Math" panose="02040503050406030204" pitchFamily="18" charset="0"/>
                      </a:rPr>
                      <m:t>100</m:t>
                    </m:r>
                    <m:sSub>
                      <m:sSubPr>
                        <m:ctrlPr>
                          <a:rPr lang="en-US" altLang="ja-JP" b="0" i="1" smtClean="0">
                            <a:latin typeface="Cambria Math" panose="02040503050406030204" pitchFamily="18" charset="0"/>
                          </a:rPr>
                        </m:ctrlPr>
                      </m:sSubPr>
                      <m:e>
                        <m:r>
                          <m:rPr>
                            <m:sty m:val="p"/>
                          </m:rPr>
                          <a:rPr lang="en-US" altLang="ja-JP" b="0" i="0" smtClean="0">
                            <a:latin typeface="Cambria Math" panose="02040503050406030204" pitchFamily="18" charset="0"/>
                          </a:rPr>
                          <m:t>M</m:t>
                        </m:r>
                      </m:e>
                      <m:sub>
                        <m:r>
                          <a:rPr lang="en-US" altLang="ja-JP" b="0" i="1" smtClean="0">
                            <a:latin typeface="Cambria Math" panose="02040503050406030204" pitchFamily="18" charset="0"/>
                            <a:ea typeface="Cambria Math" panose="02040503050406030204" pitchFamily="18" charset="0"/>
                          </a:rPr>
                          <m:t>⊙</m:t>
                        </m:r>
                      </m:sub>
                    </m:sSub>
                    <m:r>
                      <a:rPr lang="en-US" altLang="ja-JP" b="0" i="0" smtClean="0">
                        <a:latin typeface="Cambria Math" panose="02040503050406030204" pitchFamily="18" charset="0"/>
                        <a:ea typeface="Cambria Math" panose="02040503050406030204" pitchFamily="18" charset="0"/>
                      </a:rPr>
                      <m:t> </m:t>
                    </m:r>
                  </m:oMath>
                </a14:m>
                <a:r>
                  <a:rPr lang="ja-JP" altLang="en-US" sz="2400"/>
                  <a:t>の解像度で</a:t>
                </a:r>
                <a:br>
                  <a:rPr lang="en-US" altLang="ja-JP" sz="2400" dirty="0"/>
                </a:br>
                <a:r>
                  <a:rPr lang="ja-JP" altLang="en-US" sz="2400"/>
                  <a:t>初期条件を生成</a:t>
                </a:r>
                <a:endParaRPr lang="en-US" altLang="ja-JP" sz="2400" dirty="0"/>
              </a:p>
              <a:p>
                <a:pPr lvl="1">
                  <a:lnSpc>
                    <a:spcPct val="170000"/>
                  </a:lnSpc>
                </a:pPr>
                <a:r>
                  <a:rPr lang="ja-JP" altLang="en-US" sz="2400"/>
                  <a:t>この初期条件</a:t>
                </a:r>
                <a:r>
                  <a:rPr lang="ja-JP" altLang="en-US"/>
                  <a:t>から</a:t>
                </a:r>
                <a:r>
                  <a:rPr kumimoji="1" lang="en" altLang="ja-JP" dirty="0"/>
                  <a:t>RAMSES-RT </a:t>
                </a:r>
                <a:r>
                  <a:rPr kumimoji="1" lang="ja-JP" altLang="en-US"/>
                  <a:t>を用いて</a:t>
                </a:r>
                <a:br>
                  <a:rPr kumimoji="1" lang="en-US" altLang="ja-JP" dirty="0"/>
                </a:br>
                <a:r>
                  <a:rPr lang="en-US" altLang="ja-JP" sz="2400" dirty="0"/>
                  <a:t>3</a:t>
                </a:r>
                <a:r>
                  <a:rPr lang="ja-JP" altLang="en-US" sz="2400"/>
                  <a:t>次元シミュレーションを行い、暗黒物質</a:t>
                </a:r>
                <a:br>
                  <a:rPr lang="en-US" altLang="ja-JP" sz="2400" dirty="0"/>
                </a:br>
                <a:r>
                  <a:rPr lang="ja-JP" altLang="en-US" sz="2400"/>
                  <a:t>ハローが形成</a:t>
                </a:r>
                <a:endParaRPr lang="en-US" altLang="ja-JP" sz="2400" dirty="0"/>
              </a:p>
              <a:p>
                <a:pPr lvl="1">
                  <a:lnSpc>
                    <a:spcPct val="170000"/>
                  </a:lnSpc>
                </a:pPr>
                <a:endParaRPr lang="en" altLang="ja-JP" sz="2400" dirty="0"/>
              </a:p>
            </p:txBody>
          </p:sp>
        </mc:Choice>
        <mc:Fallback xmlns="">
          <p:sp>
            <p:nvSpPr>
              <p:cNvPr id="3" name="コンテンツ プレースホルダー 2">
                <a:extLst>
                  <a:ext uri="{FF2B5EF4-FFF2-40B4-BE49-F238E27FC236}">
                    <a16:creationId xmlns:a16="http://schemas.microsoft.com/office/drawing/2014/main" id="{F3BE3673-F6DB-ED62-C620-A660D328FFA8}"/>
                  </a:ext>
                </a:extLst>
              </p:cNvPr>
              <p:cNvSpPr>
                <a:spLocks noGrp="1" noRot="1" noChangeAspect="1" noMove="1" noResize="1" noEditPoints="1" noAdjustHandles="1" noChangeArrowheads="1" noChangeShapeType="1" noTextEdit="1"/>
              </p:cNvSpPr>
              <p:nvPr>
                <p:ph idx="1"/>
              </p:nvPr>
            </p:nvSpPr>
            <p:spPr>
              <a:xfrm>
                <a:off x="838200" y="1706134"/>
                <a:ext cx="5443330" cy="3291439"/>
              </a:xfrm>
              <a:blipFill>
                <a:blip r:embed="rId3"/>
                <a:stretch>
                  <a:fillRect l="-1399" b="-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1875BC40-D286-C6EB-B7EC-CAC5CF56E826}"/>
                  </a:ext>
                </a:extLst>
              </p:cNvPr>
              <p:cNvGraphicFramePr>
                <a:graphicFrameLocks noGrp="1"/>
              </p:cNvGraphicFramePr>
              <p:nvPr>
                <p:extLst>
                  <p:ext uri="{D42A27DB-BD31-4B8C-83A1-F6EECF244321}">
                    <p14:modId xmlns:p14="http://schemas.microsoft.com/office/powerpoint/2010/main" val="2002028135"/>
                  </p:ext>
                </p:extLst>
              </p:nvPr>
            </p:nvGraphicFramePr>
            <p:xfrm>
              <a:off x="7241617" y="3396432"/>
              <a:ext cx="4320001" cy="2986088"/>
            </p:xfrm>
            <a:graphic>
              <a:graphicData uri="http://schemas.openxmlformats.org/drawingml/2006/table">
                <a:tbl>
                  <a:tblPr firstRow="1" bandRow="1">
                    <a:tableStyleId>{2D5ABB26-0587-4C30-8999-92F81FD0307C}</a:tableStyleId>
                  </a:tblPr>
                  <a:tblGrid>
                    <a:gridCol w="850198">
                      <a:extLst>
                        <a:ext uri="{9D8B030D-6E8A-4147-A177-3AD203B41FA5}">
                          <a16:colId xmlns:a16="http://schemas.microsoft.com/office/drawing/2014/main" val="1506618668"/>
                        </a:ext>
                      </a:extLst>
                    </a:gridCol>
                    <a:gridCol w="1156601">
                      <a:extLst>
                        <a:ext uri="{9D8B030D-6E8A-4147-A177-3AD203B41FA5}">
                          <a16:colId xmlns:a16="http://schemas.microsoft.com/office/drawing/2014/main" val="3604693279"/>
                        </a:ext>
                      </a:extLst>
                    </a:gridCol>
                    <a:gridCol w="1156601">
                      <a:extLst>
                        <a:ext uri="{9D8B030D-6E8A-4147-A177-3AD203B41FA5}">
                          <a16:colId xmlns:a16="http://schemas.microsoft.com/office/drawing/2014/main" val="1611040234"/>
                        </a:ext>
                      </a:extLst>
                    </a:gridCol>
                    <a:gridCol w="1156601">
                      <a:extLst>
                        <a:ext uri="{9D8B030D-6E8A-4147-A177-3AD203B41FA5}">
                          <a16:colId xmlns:a16="http://schemas.microsoft.com/office/drawing/2014/main" val="1121207700"/>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No</m:t>
                                </m:r>
                                <m:r>
                                  <a:rPr kumimoji="1" lang="en-US" altLang="ja-JP" b="0" i="0" smtClean="0">
                                    <a:latin typeface="Cambria Math" panose="02040503050406030204" pitchFamily="18" charset="0"/>
                                  </a:rPr>
                                  <m:t>.</m:t>
                                </m:r>
                              </m:oMath>
                            </m:oMathPara>
                          </a14:m>
                          <a:endParaRPr kumimoji="1" lang="ja-JP" altLang="en-US" i="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𝑧</m:t>
                                    </m:r>
                                  </m:e>
                                  <m:sub>
                                    <m:r>
                                      <m:rPr>
                                        <m:sty m:val="p"/>
                                      </m:rPr>
                                      <a:rPr kumimoji="1" lang="en-US" altLang="ja-JP" b="0" i="0" smtClean="0">
                                        <a:latin typeface="Cambria Math" panose="02040503050406030204" pitchFamily="18" charset="0"/>
                                      </a:rPr>
                                      <m:t>collapse</m:t>
                                    </m:r>
                                  </m:sub>
                                </m:sSub>
                                <m:r>
                                  <a:rPr kumimoji="1" lang="en-US" altLang="ja-JP" b="0" i="1" smtClean="0">
                                    <a:latin typeface="Cambria Math" panose="02040503050406030204" pitchFamily="18" charset="0"/>
                                  </a:rPr>
                                  <m:t> </m:t>
                                </m:r>
                              </m:oMath>
                            </m:oMathPara>
                          </a14:m>
                          <a:endParaRPr kumimoji="1" lang="ja-JP" altLang="en-US" i="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𝑀</m:t>
                                    </m:r>
                                  </m:e>
                                  <m:sub>
                                    <m:r>
                                      <m:rPr>
                                        <m:sty m:val="p"/>
                                      </m:rPr>
                                      <a:rPr kumimoji="1" lang="en-US" altLang="ja-JP" b="0" i="0" smtClean="0">
                                        <a:latin typeface="Cambria Math" panose="02040503050406030204" pitchFamily="18" charset="0"/>
                                      </a:rPr>
                                      <m:t>halo</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𝑀</m:t>
                                    </m:r>
                                  </m:e>
                                  <m:sub>
                                    <m:r>
                                      <a:rPr kumimoji="1" lang="en-US" altLang="ja-JP" b="0" i="0" smtClean="0">
                                        <a:latin typeface="Cambria Math" panose="02040503050406030204" pitchFamily="18" charset="0"/>
                                        <a:ea typeface="Cambria Math" panose="02040503050406030204" pitchFamily="18" charset="0"/>
                                      </a:rPr>
                                      <m:t>⊙</m:t>
                                    </m:r>
                                  </m:sub>
                                </m:sSub>
                                <m:r>
                                  <a:rPr kumimoji="1" lang="en-US" altLang="ja-JP" b="0" i="1" smtClean="0">
                                    <a:latin typeface="Cambria Math" panose="02040503050406030204" pitchFamily="18" charset="0"/>
                                    <a:ea typeface="Cambria Math" panose="02040503050406030204" pitchFamily="18" charset="0"/>
                                  </a:rPr>
                                  <m:t>]</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𝑟</m:t>
                                    </m:r>
                                  </m:e>
                                  <m:sub>
                                    <m:r>
                                      <m:rPr>
                                        <m:sty m:val="p"/>
                                      </m:rPr>
                                      <a:rPr kumimoji="1" lang="en-US" altLang="ja-JP" b="0" i="0" smtClean="0">
                                        <a:latin typeface="Cambria Math" panose="02040503050406030204" pitchFamily="18" charset="0"/>
                                      </a:rPr>
                                      <m:t>vir</m:t>
                                    </m:r>
                                  </m:sub>
                                </m:sSub>
                                <m:r>
                                  <a:rPr kumimoji="1" lang="en-US" altLang="ja-JP" b="0" i="1" smtClean="0">
                                    <a:latin typeface="Cambria Math" panose="02040503050406030204" pitchFamily="18" charset="0"/>
                                  </a:rPr>
                                  <m:t> [</m:t>
                                </m:r>
                                <m:r>
                                  <m:rPr>
                                    <m:sty m:val="p"/>
                                  </m:rPr>
                                  <a:rPr kumimoji="1" lang="en-US" altLang="ja-JP" b="0" i="0" smtClean="0">
                                    <a:latin typeface="Cambria Math" panose="02040503050406030204" pitchFamily="18" charset="0"/>
                                  </a:rPr>
                                  <m:t>pc</m:t>
                                </m:r>
                                <m:r>
                                  <a:rPr kumimoji="1" lang="en-US" altLang="ja-JP" b="0" i="1" smtClean="0">
                                    <a:latin typeface="Cambria Math" panose="02040503050406030204" pitchFamily="18" charset="0"/>
                                  </a:rPr>
                                  <m:t>]</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856586"/>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0</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23.8</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1.6</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6</m:t>
                                    </m:r>
                                  </m:sup>
                                </m:sSup>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120</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52041206"/>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m:t>
                                </m:r>
                              </m:oMath>
                            </m:oMathPara>
                          </a14:m>
                          <a:endParaRPr kumimoji="1" lang="ja-JP" altLang="en-US"/>
                        </a:p>
                      </a:txBody>
                      <a:tcPr>
                        <a:lnT w="12700" cap="flat" cmpd="sng" algn="ctr">
                          <a:no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22.4</m:t>
                                </m:r>
                              </m:oMath>
                            </m:oMathPara>
                          </a14:m>
                          <a:endParaRPr kumimoji="1" lang="ja-JP" altLang="en-US"/>
                        </a:p>
                      </a:txBody>
                      <a:tcPr>
                        <a:lnT w="12700" cap="flat" cmpd="sng" algn="ctr">
                          <a:no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6.7</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5</m:t>
                                    </m:r>
                                  </m:sup>
                                </m:sSup>
                              </m:oMath>
                            </m:oMathPara>
                          </a14:m>
                          <a:endParaRPr kumimoji="1" lang="ja-JP" altLang="en-US"/>
                        </a:p>
                      </a:txBody>
                      <a:tcPr>
                        <a:lnT w="12700" cap="flat" cmpd="sng" algn="ctr">
                          <a:no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120</m:t>
                                </m:r>
                              </m:oMath>
                            </m:oMathPara>
                          </a14:m>
                          <a:endParaRPr kumimoji="1" lang="ja-JP" altLang="en-US"/>
                        </a:p>
                      </a:txBody>
                      <a:tcPr>
                        <a:lnT w="12700" cap="flat" cmpd="sng" algn="ctr">
                          <a:noFill/>
                          <a:prstDash val="solid"/>
                          <a:round/>
                          <a:headEnd type="none" w="med" len="med"/>
                          <a:tailEnd type="none" w="med" len="med"/>
                        </a:lnT>
                      </a:tcPr>
                    </a:tc>
                    <a:extLst>
                      <a:ext uri="{0D108BD9-81ED-4DB2-BD59-A6C34878D82A}">
                        <a16:rowId xmlns:a16="http://schemas.microsoft.com/office/drawing/2014/main" val="94948141"/>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22.7</m:t>
                                </m:r>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mn-ea"/>
                                  </a:rPr>
                                  <m:t>5.8</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5</m:t>
                                    </m:r>
                                  </m:sup>
                                </m:sSup>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110</m:t>
                                </m:r>
                              </m:oMath>
                            </m:oMathPara>
                          </a14:m>
                          <a:endParaRPr kumimoji="1" lang="ja-JP" altLang="en-US"/>
                        </a:p>
                      </a:txBody>
                      <a:tcPr/>
                    </a:tc>
                    <a:extLst>
                      <a:ext uri="{0D108BD9-81ED-4DB2-BD59-A6C34878D82A}">
                        <a16:rowId xmlns:a16="http://schemas.microsoft.com/office/drawing/2014/main" val="3287668268"/>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3</m:t>
                                </m:r>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21.4</m:t>
                                </m:r>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mn-ea"/>
                                  </a:rPr>
                                  <m:t>7.8</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5</m:t>
                                    </m:r>
                                  </m:sup>
                                </m:sSup>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130</m:t>
                                </m:r>
                              </m:oMath>
                            </m:oMathPara>
                          </a14:m>
                          <a:endParaRPr kumimoji="1" lang="ja-JP" altLang="en-US"/>
                        </a:p>
                      </a:txBody>
                      <a:tcPr/>
                    </a:tc>
                    <a:extLst>
                      <a:ext uri="{0D108BD9-81ED-4DB2-BD59-A6C34878D82A}">
                        <a16:rowId xmlns:a16="http://schemas.microsoft.com/office/drawing/2014/main" val="3586050098"/>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4</m:t>
                                </m:r>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22.2</m:t>
                                </m:r>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mn-ea"/>
                                  </a:rPr>
                                  <m:t>4.7</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5</m:t>
                                    </m:r>
                                  </m:sup>
                                </m:sSup>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110</m:t>
                                </m:r>
                              </m:oMath>
                            </m:oMathPara>
                          </a14:m>
                          <a:endParaRPr kumimoji="1" lang="ja-JP" altLang="en-US"/>
                        </a:p>
                      </a:txBody>
                      <a:tcPr/>
                    </a:tc>
                    <a:extLst>
                      <a:ext uri="{0D108BD9-81ED-4DB2-BD59-A6C34878D82A}">
                        <a16:rowId xmlns:a16="http://schemas.microsoft.com/office/drawing/2014/main" val="2898478063"/>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5</m:t>
                                </m:r>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21.0</m:t>
                                </m:r>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ea typeface="+mn-ea"/>
                                  </a:rPr>
                                  <m:t>5.2</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5</m:t>
                                    </m:r>
                                  </m:sup>
                                </m:sSup>
                              </m:oMath>
                            </m:oMathPara>
                          </a14:m>
                          <a:endParaRPr kumimoji="1" lang="ja-JP" altLang="en-US"/>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120</m:t>
                                </m:r>
                              </m:oMath>
                            </m:oMathPara>
                          </a14:m>
                          <a:endParaRPr kumimoji="1" lang="ja-JP" altLang="en-US"/>
                        </a:p>
                      </a:txBody>
                      <a:tcPr/>
                    </a:tc>
                    <a:extLst>
                      <a:ext uri="{0D108BD9-81ED-4DB2-BD59-A6C34878D82A}">
                        <a16:rowId xmlns:a16="http://schemas.microsoft.com/office/drawing/2014/main" val="3499422809"/>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6</m:t>
                                </m:r>
                              </m:oMath>
                            </m:oMathPara>
                          </a14:m>
                          <a:endParaRPr kumimoji="1" lang="ja-JP" altLang="en-US"/>
                        </a:p>
                      </a:txBody>
                      <a:tcP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19.9</m:t>
                                </m:r>
                              </m:oMath>
                            </m:oMathPara>
                          </a14:m>
                          <a:endParaRPr kumimoji="1" lang="ja-JP" altLang="en-US"/>
                        </a:p>
                      </a:txBody>
                      <a:tcP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6.4</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10</m:t>
                                    </m:r>
                                  </m:e>
                                  <m:sup>
                                    <m:r>
                                      <a:rPr lang="en-US" altLang="ja-JP" b="0" i="1" smtClean="0">
                                        <a:latin typeface="Cambria Math" panose="02040503050406030204" pitchFamily="18" charset="0"/>
                                        <a:ea typeface="Cambria Math" panose="02040503050406030204" pitchFamily="18" charset="0"/>
                                      </a:rPr>
                                      <m:t>5</m:t>
                                    </m:r>
                                  </m:sup>
                                </m:sSup>
                              </m:oMath>
                            </m:oMathPara>
                          </a14:m>
                          <a:endParaRPr kumimoji="1" lang="ja-JP" altLang="en-US"/>
                        </a:p>
                      </a:txBody>
                      <a:tcP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130</m:t>
                                </m:r>
                              </m:oMath>
                            </m:oMathPara>
                          </a14:m>
                          <a:endParaRPr kumimoji="1" lang="ja-JP" alt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5099037"/>
                      </a:ext>
                    </a:extLst>
                  </a:tr>
                </a:tbl>
              </a:graphicData>
            </a:graphic>
          </p:graphicFrame>
        </mc:Choice>
        <mc:Fallback xmlns="">
          <p:graphicFrame>
            <p:nvGraphicFramePr>
              <p:cNvPr id="5" name="表 4">
                <a:extLst>
                  <a:ext uri="{FF2B5EF4-FFF2-40B4-BE49-F238E27FC236}">
                    <a16:creationId xmlns:a16="http://schemas.microsoft.com/office/drawing/2014/main" id="{1875BC40-D286-C6EB-B7EC-CAC5CF56E826}"/>
                  </a:ext>
                </a:extLst>
              </p:cNvPr>
              <p:cNvGraphicFramePr>
                <a:graphicFrameLocks noGrp="1"/>
              </p:cNvGraphicFramePr>
              <p:nvPr>
                <p:extLst>
                  <p:ext uri="{D42A27DB-BD31-4B8C-83A1-F6EECF244321}">
                    <p14:modId xmlns:p14="http://schemas.microsoft.com/office/powerpoint/2010/main" val="2002028135"/>
                  </p:ext>
                </p:extLst>
              </p:nvPr>
            </p:nvGraphicFramePr>
            <p:xfrm>
              <a:off x="7241617" y="3396432"/>
              <a:ext cx="4320001" cy="2986088"/>
            </p:xfrm>
            <a:graphic>
              <a:graphicData uri="http://schemas.openxmlformats.org/drawingml/2006/table">
                <a:tbl>
                  <a:tblPr firstRow="1" bandRow="1">
                    <a:tableStyleId>{2D5ABB26-0587-4C30-8999-92F81FD0307C}</a:tableStyleId>
                  </a:tblPr>
                  <a:tblGrid>
                    <a:gridCol w="850198">
                      <a:extLst>
                        <a:ext uri="{9D8B030D-6E8A-4147-A177-3AD203B41FA5}">
                          <a16:colId xmlns:a16="http://schemas.microsoft.com/office/drawing/2014/main" val="1506618668"/>
                        </a:ext>
                      </a:extLst>
                    </a:gridCol>
                    <a:gridCol w="1156601">
                      <a:extLst>
                        <a:ext uri="{9D8B030D-6E8A-4147-A177-3AD203B41FA5}">
                          <a16:colId xmlns:a16="http://schemas.microsoft.com/office/drawing/2014/main" val="3604693279"/>
                        </a:ext>
                      </a:extLst>
                    </a:gridCol>
                    <a:gridCol w="1156601">
                      <a:extLst>
                        <a:ext uri="{9D8B030D-6E8A-4147-A177-3AD203B41FA5}">
                          <a16:colId xmlns:a16="http://schemas.microsoft.com/office/drawing/2014/main" val="1611040234"/>
                        </a:ext>
                      </a:extLst>
                    </a:gridCol>
                    <a:gridCol w="1156601">
                      <a:extLst>
                        <a:ext uri="{9D8B030D-6E8A-4147-A177-3AD203B41FA5}">
                          <a16:colId xmlns:a16="http://schemas.microsoft.com/office/drawing/2014/main" val="1121207700"/>
                        </a:ext>
                      </a:extLst>
                    </a:gridCol>
                  </a:tblGrid>
                  <a:tr h="390208">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493" t="-3226" r="-410448" b="-664516"/>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4725" t="-3226" r="-202198" b="-664516"/>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72826" t="-3226" r="-100000" b="-664516"/>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75824" t="-3226" r="-1099" b="-664516"/>
                          </a:stretch>
                        </a:blipFill>
                      </a:tcPr>
                    </a:tc>
                    <a:extLst>
                      <a:ext uri="{0D108BD9-81ED-4DB2-BD59-A6C34878D82A}">
                        <a16:rowId xmlns:a16="http://schemas.microsoft.com/office/drawing/2014/main" val="1787856586"/>
                      </a:ext>
                    </a:extLst>
                  </a:tr>
                  <a:tr h="370840">
                    <a:tc>
                      <a:txBody>
                        <a:bodyPr/>
                        <a:lstStyle/>
                        <a:p>
                          <a:endParaRPr lang="ja-JP"/>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1493" t="-110345" r="-410448" b="-610345"/>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74725" t="-110345" r="-202198" b="-610345"/>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172826" t="-110345" r="-100000" b="-610345"/>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275824" t="-110345" r="-1099" b="-610345"/>
                          </a:stretch>
                        </a:blipFill>
                      </a:tcPr>
                    </a:tc>
                    <a:extLst>
                      <a:ext uri="{0D108BD9-81ED-4DB2-BD59-A6C34878D82A}">
                        <a16:rowId xmlns:a16="http://schemas.microsoft.com/office/drawing/2014/main" val="1652041206"/>
                      </a:ext>
                    </a:extLst>
                  </a:tr>
                  <a:tr h="370840">
                    <a:tc>
                      <a:txBody>
                        <a:bodyPr/>
                        <a:lstStyle/>
                        <a:p>
                          <a:endParaRPr lang="ja-JP"/>
                        </a:p>
                      </a:txBody>
                      <a:tcPr>
                        <a:lnT w="12700" cap="flat" cmpd="sng" algn="ctr">
                          <a:noFill/>
                          <a:prstDash val="solid"/>
                          <a:round/>
                          <a:headEnd type="none" w="med" len="med"/>
                          <a:tailEnd type="none" w="med" len="med"/>
                        </a:lnT>
                        <a:blipFill>
                          <a:blip r:embed="rId4"/>
                          <a:stretch>
                            <a:fillRect l="-1493" t="-210345" r="-410448" b="-510345"/>
                          </a:stretch>
                        </a:blipFill>
                      </a:tcPr>
                    </a:tc>
                    <a:tc>
                      <a:txBody>
                        <a:bodyPr/>
                        <a:lstStyle/>
                        <a:p>
                          <a:endParaRPr lang="ja-JP"/>
                        </a:p>
                      </a:txBody>
                      <a:tcPr>
                        <a:lnT w="12700" cap="flat" cmpd="sng" algn="ctr">
                          <a:noFill/>
                          <a:prstDash val="solid"/>
                          <a:round/>
                          <a:headEnd type="none" w="med" len="med"/>
                          <a:tailEnd type="none" w="med" len="med"/>
                        </a:lnT>
                        <a:blipFill>
                          <a:blip r:embed="rId4"/>
                          <a:stretch>
                            <a:fillRect l="-74725" t="-210345" r="-202198" b="-510345"/>
                          </a:stretch>
                        </a:blipFill>
                      </a:tcPr>
                    </a:tc>
                    <a:tc>
                      <a:txBody>
                        <a:bodyPr/>
                        <a:lstStyle/>
                        <a:p>
                          <a:endParaRPr lang="ja-JP"/>
                        </a:p>
                      </a:txBody>
                      <a:tcPr>
                        <a:lnT w="12700" cap="flat" cmpd="sng" algn="ctr">
                          <a:noFill/>
                          <a:prstDash val="solid"/>
                          <a:round/>
                          <a:headEnd type="none" w="med" len="med"/>
                          <a:tailEnd type="none" w="med" len="med"/>
                        </a:lnT>
                        <a:blipFill>
                          <a:blip r:embed="rId4"/>
                          <a:stretch>
                            <a:fillRect l="-172826" t="-210345" r="-100000" b="-510345"/>
                          </a:stretch>
                        </a:blipFill>
                      </a:tcPr>
                    </a:tc>
                    <a:tc>
                      <a:txBody>
                        <a:bodyPr/>
                        <a:lstStyle/>
                        <a:p>
                          <a:endParaRPr lang="ja-JP"/>
                        </a:p>
                      </a:txBody>
                      <a:tcPr>
                        <a:lnT w="12700" cap="flat" cmpd="sng" algn="ctr">
                          <a:noFill/>
                          <a:prstDash val="solid"/>
                          <a:round/>
                          <a:headEnd type="none" w="med" len="med"/>
                          <a:tailEnd type="none" w="med" len="med"/>
                        </a:lnT>
                        <a:blipFill>
                          <a:blip r:embed="rId4"/>
                          <a:stretch>
                            <a:fillRect l="-275824" t="-210345" r="-1099" b="-510345"/>
                          </a:stretch>
                        </a:blipFill>
                      </a:tcPr>
                    </a:tc>
                    <a:extLst>
                      <a:ext uri="{0D108BD9-81ED-4DB2-BD59-A6C34878D82A}">
                        <a16:rowId xmlns:a16="http://schemas.microsoft.com/office/drawing/2014/main" val="94948141"/>
                      </a:ext>
                    </a:extLst>
                  </a:tr>
                  <a:tr h="370840">
                    <a:tc>
                      <a:txBody>
                        <a:bodyPr/>
                        <a:lstStyle/>
                        <a:p>
                          <a:endParaRPr lang="ja-JP"/>
                        </a:p>
                      </a:txBody>
                      <a:tcPr>
                        <a:blipFill>
                          <a:blip r:embed="rId4"/>
                          <a:stretch>
                            <a:fillRect l="-1493" t="-300000" r="-410448" b="-393333"/>
                          </a:stretch>
                        </a:blipFill>
                      </a:tcPr>
                    </a:tc>
                    <a:tc>
                      <a:txBody>
                        <a:bodyPr/>
                        <a:lstStyle/>
                        <a:p>
                          <a:endParaRPr lang="ja-JP"/>
                        </a:p>
                      </a:txBody>
                      <a:tcPr>
                        <a:blipFill>
                          <a:blip r:embed="rId4"/>
                          <a:stretch>
                            <a:fillRect l="-74725" t="-300000" r="-202198" b="-393333"/>
                          </a:stretch>
                        </a:blipFill>
                      </a:tcPr>
                    </a:tc>
                    <a:tc>
                      <a:txBody>
                        <a:bodyPr/>
                        <a:lstStyle/>
                        <a:p>
                          <a:endParaRPr lang="ja-JP"/>
                        </a:p>
                      </a:txBody>
                      <a:tcPr>
                        <a:blipFill>
                          <a:blip r:embed="rId4"/>
                          <a:stretch>
                            <a:fillRect l="-172826" t="-300000" r="-100000" b="-393333"/>
                          </a:stretch>
                        </a:blipFill>
                      </a:tcPr>
                    </a:tc>
                    <a:tc>
                      <a:txBody>
                        <a:bodyPr/>
                        <a:lstStyle/>
                        <a:p>
                          <a:endParaRPr lang="ja-JP"/>
                        </a:p>
                      </a:txBody>
                      <a:tcPr>
                        <a:blipFill>
                          <a:blip r:embed="rId4"/>
                          <a:stretch>
                            <a:fillRect l="-275824" t="-300000" r="-1099" b="-393333"/>
                          </a:stretch>
                        </a:blipFill>
                      </a:tcPr>
                    </a:tc>
                    <a:extLst>
                      <a:ext uri="{0D108BD9-81ED-4DB2-BD59-A6C34878D82A}">
                        <a16:rowId xmlns:a16="http://schemas.microsoft.com/office/drawing/2014/main" val="3287668268"/>
                      </a:ext>
                    </a:extLst>
                  </a:tr>
                  <a:tr h="370840">
                    <a:tc>
                      <a:txBody>
                        <a:bodyPr/>
                        <a:lstStyle/>
                        <a:p>
                          <a:endParaRPr lang="ja-JP"/>
                        </a:p>
                      </a:txBody>
                      <a:tcPr>
                        <a:blipFill>
                          <a:blip r:embed="rId4"/>
                          <a:stretch>
                            <a:fillRect l="-1493" t="-413793" r="-410448" b="-306897"/>
                          </a:stretch>
                        </a:blipFill>
                      </a:tcPr>
                    </a:tc>
                    <a:tc>
                      <a:txBody>
                        <a:bodyPr/>
                        <a:lstStyle/>
                        <a:p>
                          <a:endParaRPr lang="ja-JP"/>
                        </a:p>
                      </a:txBody>
                      <a:tcPr>
                        <a:blipFill>
                          <a:blip r:embed="rId4"/>
                          <a:stretch>
                            <a:fillRect l="-74725" t="-413793" r="-202198" b="-306897"/>
                          </a:stretch>
                        </a:blipFill>
                      </a:tcPr>
                    </a:tc>
                    <a:tc>
                      <a:txBody>
                        <a:bodyPr/>
                        <a:lstStyle/>
                        <a:p>
                          <a:endParaRPr lang="ja-JP"/>
                        </a:p>
                      </a:txBody>
                      <a:tcPr>
                        <a:blipFill>
                          <a:blip r:embed="rId4"/>
                          <a:stretch>
                            <a:fillRect l="-172826" t="-413793" r="-100000" b="-306897"/>
                          </a:stretch>
                        </a:blipFill>
                      </a:tcPr>
                    </a:tc>
                    <a:tc>
                      <a:txBody>
                        <a:bodyPr/>
                        <a:lstStyle/>
                        <a:p>
                          <a:endParaRPr lang="ja-JP"/>
                        </a:p>
                      </a:txBody>
                      <a:tcPr>
                        <a:blipFill>
                          <a:blip r:embed="rId4"/>
                          <a:stretch>
                            <a:fillRect l="-275824" t="-413793" r="-1099" b="-306897"/>
                          </a:stretch>
                        </a:blipFill>
                      </a:tcPr>
                    </a:tc>
                    <a:extLst>
                      <a:ext uri="{0D108BD9-81ED-4DB2-BD59-A6C34878D82A}">
                        <a16:rowId xmlns:a16="http://schemas.microsoft.com/office/drawing/2014/main" val="3586050098"/>
                      </a:ext>
                    </a:extLst>
                  </a:tr>
                  <a:tr h="370840">
                    <a:tc>
                      <a:txBody>
                        <a:bodyPr/>
                        <a:lstStyle/>
                        <a:p>
                          <a:endParaRPr lang="ja-JP"/>
                        </a:p>
                      </a:txBody>
                      <a:tcPr>
                        <a:blipFill>
                          <a:blip r:embed="rId4"/>
                          <a:stretch>
                            <a:fillRect l="-1493" t="-513793" r="-410448" b="-206897"/>
                          </a:stretch>
                        </a:blipFill>
                      </a:tcPr>
                    </a:tc>
                    <a:tc>
                      <a:txBody>
                        <a:bodyPr/>
                        <a:lstStyle/>
                        <a:p>
                          <a:endParaRPr lang="ja-JP"/>
                        </a:p>
                      </a:txBody>
                      <a:tcPr>
                        <a:blipFill>
                          <a:blip r:embed="rId4"/>
                          <a:stretch>
                            <a:fillRect l="-74725" t="-513793" r="-202198" b="-206897"/>
                          </a:stretch>
                        </a:blipFill>
                      </a:tcPr>
                    </a:tc>
                    <a:tc>
                      <a:txBody>
                        <a:bodyPr/>
                        <a:lstStyle/>
                        <a:p>
                          <a:endParaRPr lang="ja-JP"/>
                        </a:p>
                      </a:txBody>
                      <a:tcPr>
                        <a:blipFill>
                          <a:blip r:embed="rId4"/>
                          <a:stretch>
                            <a:fillRect l="-172826" t="-513793" r="-100000" b="-206897"/>
                          </a:stretch>
                        </a:blipFill>
                      </a:tcPr>
                    </a:tc>
                    <a:tc>
                      <a:txBody>
                        <a:bodyPr/>
                        <a:lstStyle/>
                        <a:p>
                          <a:endParaRPr lang="ja-JP"/>
                        </a:p>
                      </a:txBody>
                      <a:tcPr>
                        <a:blipFill>
                          <a:blip r:embed="rId4"/>
                          <a:stretch>
                            <a:fillRect l="-275824" t="-513793" r="-1099" b="-206897"/>
                          </a:stretch>
                        </a:blipFill>
                      </a:tcPr>
                    </a:tc>
                    <a:extLst>
                      <a:ext uri="{0D108BD9-81ED-4DB2-BD59-A6C34878D82A}">
                        <a16:rowId xmlns:a16="http://schemas.microsoft.com/office/drawing/2014/main" val="2898478063"/>
                      </a:ext>
                    </a:extLst>
                  </a:tr>
                  <a:tr h="370840">
                    <a:tc>
                      <a:txBody>
                        <a:bodyPr/>
                        <a:lstStyle/>
                        <a:p>
                          <a:endParaRPr lang="ja-JP"/>
                        </a:p>
                      </a:txBody>
                      <a:tcPr>
                        <a:blipFill>
                          <a:blip r:embed="rId4"/>
                          <a:stretch>
                            <a:fillRect l="-1493" t="-593333" r="-410448" b="-100000"/>
                          </a:stretch>
                        </a:blipFill>
                      </a:tcPr>
                    </a:tc>
                    <a:tc>
                      <a:txBody>
                        <a:bodyPr/>
                        <a:lstStyle/>
                        <a:p>
                          <a:endParaRPr lang="ja-JP"/>
                        </a:p>
                      </a:txBody>
                      <a:tcPr>
                        <a:blipFill>
                          <a:blip r:embed="rId4"/>
                          <a:stretch>
                            <a:fillRect l="-74725" t="-593333" r="-202198" b="-100000"/>
                          </a:stretch>
                        </a:blipFill>
                      </a:tcPr>
                    </a:tc>
                    <a:tc>
                      <a:txBody>
                        <a:bodyPr/>
                        <a:lstStyle/>
                        <a:p>
                          <a:endParaRPr lang="ja-JP"/>
                        </a:p>
                      </a:txBody>
                      <a:tcPr>
                        <a:blipFill>
                          <a:blip r:embed="rId4"/>
                          <a:stretch>
                            <a:fillRect l="-172826" t="-593333" r="-100000" b="-100000"/>
                          </a:stretch>
                        </a:blipFill>
                      </a:tcPr>
                    </a:tc>
                    <a:tc>
                      <a:txBody>
                        <a:bodyPr/>
                        <a:lstStyle/>
                        <a:p>
                          <a:endParaRPr lang="ja-JP"/>
                        </a:p>
                      </a:txBody>
                      <a:tcPr>
                        <a:blipFill>
                          <a:blip r:embed="rId4"/>
                          <a:stretch>
                            <a:fillRect l="-275824" t="-593333" r="-1099" b="-100000"/>
                          </a:stretch>
                        </a:blipFill>
                      </a:tcPr>
                    </a:tc>
                    <a:extLst>
                      <a:ext uri="{0D108BD9-81ED-4DB2-BD59-A6C34878D82A}">
                        <a16:rowId xmlns:a16="http://schemas.microsoft.com/office/drawing/2014/main" val="3499422809"/>
                      </a:ext>
                    </a:extLst>
                  </a:tr>
                  <a:tr h="370840">
                    <a:tc>
                      <a:txBody>
                        <a:bodyPr/>
                        <a:lstStyle/>
                        <a:p>
                          <a:endParaRPr lang="ja-JP"/>
                        </a:p>
                      </a:txBody>
                      <a:tcPr>
                        <a:lnB w="12700" cap="flat" cmpd="sng" algn="ctr">
                          <a:solidFill>
                            <a:schemeClr val="tx1"/>
                          </a:solidFill>
                          <a:prstDash val="solid"/>
                          <a:round/>
                          <a:headEnd type="none" w="med" len="med"/>
                          <a:tailEnd type="none" w="med" len="med"/>
                        </a:lnB>
                        <a:blipFill>
                          <a:blip r:embed="rId4"/>
                          <a:stretch>
                            <a:fillRect l="-1493" t="-717241" r="-410448" b="-3448"/>
                          </a:stretch>
                        </a:blipFill>
                      </a:tcPr>
                    </a:tc>
                    <a:tc>
                      <a:txBody>
                        <a:bodyPr/>
                        <a:lstStyle/>
                        <a:p>
                          <a:endParaRPr lang="ja-JP"/>
                        </a:p>
                      </a:txBody>
                      <a:tcPr>
                        <a:lnB w="12700" cap="flat" cmpd="sng" algn="ctr">
                          <a:solidFill>
                            <a:schemeClr val="tx1"/>
                          </a:solidFill>
                          <a:prstDash val="solid"/>
                          <a:round/>
                          <a:headEnd type="none" w="med" len="med"/>
                          <a:tailEnd type="none" w="med" len="med"/>
                        </a:lnB>
                        <a:blipFill>
                          <a:blip r:embed="rId4"/>
                          <a:stretch>
                            <a:fillRect l="-74725" t="-717241" r="-202198" b="-3448"/>
                          </a:stretch>
                        </a:blipFill>
                      </a:tcPr>
                    </a:tc>
                    <a:tc>
                      <a:txBody>
                        <a:bodyPr/>
                        <a:lstStyle/>
                        <a:p>
                          <a:endParaRPr lang="ja-JP"/>
                        </a:p>
                      </a:txBody>
                      <a:tcPr>
                        <a:lnB w="12700" cap="flat" cmpd="sng" algn="ctr">
                          <a:solidFill>
                            <a:schemeClr val="tx1"/>
                          </a:solidFill>
                          <a:prstDash val="solid"/>
                          <a:round/>
                          <a:headEnd type="none" w="med" len="med"/>
                          <a:tailEnd type="none" w="med" len="med"/>
                        </a:lnB>
                        <a:blipFill>
                          <a:blip r:embed="rId4"/>
                          <a:stretch>
                            <a:fillRect l="-172826" t="-717241" r="-100000" b="-3448"/>
                          </a:stretch>
                        </a:blipFill>
                      </a:tcPr>
                    </a:tc>
                    <a:tc>
                      <a:txBody>
                        <a:bodyPr/>
                        <a:lstStyle/>
                        <a:p>
                          <a:endParaRPr lang="ja-JP"/>
                        </a:p>
                      </a:txBody>
                      <a:tcPr>
                        <a:lnB w="12700" cap="flat" cmpd="sng" algn="ctr">
                          <a:solidFill>
                            <a:schemeClr val="tx1"/>
                          </a:solidFill>
                          <a:prstDash val="solid"/>
                          <a:round/>
                          <a:headEnd type="none" w="med" len="med"/>
                          <a:tailEnd type="none" w="med" len="med"/>
                        </a:lnB>
                        <a:blipFill>
                          <a:blip r:embed="rId4"/>
                          <a:stretch>
                            <a:fillRect l="-275824" t="-717241" r="-1099" b="-3448"/>
                          </a:stretch>
                        </a:blipFill>
                      </a:tcPr>
                    </a:tc>
                    <a:extLst>
                      <a:ext uri="{0D108BD9-81ED-4DB2-BD59-A6C34878D82A}">
                        <a16:rowId xmlns:a16="http://schemas.microsoft.com/office/drawing/2014/main" val="2905099037"/>
                      </a:ext>
                    </a:extLst>
                  </a:tr>
                </a:tbl>
              </a:graphicData>
            </a:graphic>
          </p:graphicFrame>
        </mc:Fallback>
      </mc:AlternateContent>
      <p:sp>
        <p:nvSpPr>
          <p:cNvPr id="4" name="テキスト ボックス 3">
            <a:extLst>
              <a:ext uri="{FF2B5EF4-FFF2-40B4-BE49-F238E27FC236}">
                <a16:creationId xmlns:a16="http://schemas.microsoft.com/office/drawing/2014/main" id="{FAF893CA-BD30-7F76-98C7-96FA1878E77B}"/>
              </a:ext>
            </a:extLst>
          </p:cNvPr>
          <p:cNvSpPr txBox="1"/>
          <p:nvPr/>
        </p:nvSpPr>
        <p:spPr>
          <a:xfrm>
            <a:off x="7292417" y="2845513"/>
            <a:ext cx="4229336" cy="369332"/>
          </a:xfrm>
          <a:prstGeom prst="rect">
            <a:avLst/>
          </a:prstGeom>
          <a:noFill/>
        </p:spPr>
        <p:txBody>
          <a:bodyPr wrap="square" rtlCol="0">
            <a:spAutoFit/>
          </a:bodyPr>
          <a:lstStyle/>
          <a:p>
            <a:pPr algn="ctr"/>
            <a:r>
              <a:rPr kumimoji="1" lang="en-US" altLang="ja-JP" b="1" dirty="0">
                <a:latin typeface="Hiragino Kaku Gothic ProN W3" panose="020B0300000000000000" pitchFamily="34" charset="-128"/>
                <a:ea typeface="Hiragino Kaku Gothic ProN W3" panose="020B0300000000000000" pitchFamily="34" charset="-128"/>
              </a:rPr>
              <a:t>Table 1.  </a:t>
            </a:r>
            <a:r>
              <a:rPr lang="ja-JP" altLang="en-US" b="1">
                <a:latin typeface="Hiragino Kaku Gothic ProN W3" panose="020B0300000000000000" pitchFamily="34" charset="-128"/>
                <a:ea typeface="Hiragino Kaku Gothic ProN W3" panose="020B0300000000000000" pitchFamily="34" charset="-128"/>
              </a:rPr>
              <a:t>各ハローの性質</a:t>
            </a:r>
            <a:endParaRPr kumimoji="1" lang="ja-JP" altLang="en-US">
              <a:latin typeface="Hiragino Kaku Gothic ProN W3" panose="020B0300000000000000" pitchFamily="34" charset="-128"/>
              <a:ea typeface="Hiragino Kaku Gothic ProN W3" panose="020B0300000000000000" pitchFamily="34" charset="-128"/>
            </a:endParaRPr>
          </a:p>
        </p:txBody>
      </p:sp>
      <p:pic>
        <p:nvPicPr>
          <p:cNvPr id="7" name="図 6" descr="星と惑星のcg&#10;&#10;中程度の精度で自動的に生成された説明">
            <a:extLst>
              <a:ext uri="{FF2B5EF4-FFF2-40B4-BE49-F238E27FC236}">
                <a16:creationId xmlns:a16="http://schemas.microsoft.com/office/drawing/2014/main" id="{E2533534-F09B-69A0-F318-C9A33A7B7D1B}"/>
              </a:ext>
            </a:extLst>
          </p:cNvPr>
          <p:cNvPicPr>
            <a:picLocks noChangeAspect="1"/>
          </p:cNvPicPr>
          <p:nvPr/>
        </p:nvPicPr>
        <p:blipFill>
          <a:blip r:embed="rId5"/>
          <a:stretch>
            <a:fillRect/>
          </a:stretch>
        </p:blipFill>
        <p:spPr>
          <a:xfrm>
            <a:off x="5819189" y="349679"/>
            <a:ext cx="3021496" cy="1510748"/>
          </a:xfrm>
          <a:prstGeom prst="rect">
            <a:avLst/>
          </a:prstGeom>
        </p:spPr>
      </p:pic>
      <p:pic>
        <p:nvPicPr>
          <p:cNvPr id="14" name="図 13" descr="夜空の月の写真&#10;&#10;自動的に生成された説明">
            <a:extLst>
              <a:ext uri="{FF2B5EF4-FFF2-40B4-BE49-F238E27FC236}">
                <a16:creationId xmlns:a16="http://schemas.microsoft.com/office/drawing/2014/main" id="{7D1F225E-22A2-AEC4-0E7A-016C757129B7}"/>
              </a:ext>
            </a:extLst>
          </p:cNvPr>
          <p:cNvPicPr>
            <a:picLocks/>
          </p:cNvPicPr>
          <p:nvPr/>
        </p:nvPicPr>
        <p:blipFill rotWithShape="1">
          <a:blip r:embed="rId6"/>
          <a:srcRect l="26976" t="27748" r="25788" b="24460"/>
          <a:stretch/>
        </p:blipFill>
        <p:spPr>
          <a:xfrm>
            <a:off x="9878043" y="142049"/>
            <a:ext cx="2194576" cy="2174355"/>
          </a:xfrm>
          <a:prstGeom prst="rect">
            <a:avLst/>
          </a:prstGeom>
        </p:spPr>
      </p:pic>
      <p:sp>
        <p:nvSpPr>
          <p:cNvPr id="15" name="円/楕円 14">
            <a:extLst>
              <a:ext uri="{FF2B5EF4-FFF2-40B4-BE49-F238E27FC236}">
                <a16:creationId xmlns:a16="http://schemas.microsoft.com/office/drawing/2014/main" id="{67E0B4CC-C0A1-E8DA-3981-F85A4078972A}"/>
              </a:ext>
            </a:extLst>
          </p:cNvPr>
          <p:cNvSpPr/>
          <p:nvPr/>
        </p:nvSpPr>
        <p:spPr>
          <a:xfrm>
            <a:off x="10565471" y="821671"/>
            <a:ext cx="740776" cy="7407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E008015-9500-A9E4-293B-C7F98945EA27}"/>
              </a:ext>
            </a:extLst>
          </p:cNvPr>
          <p:cNvSpPr txBox="1"/>
          <p:nvPr/>
        </p:nvSpPr>
        <p:spPr>
          <a:xfrm>
            <a:off x="6069361" y="1952784"/>
            <a:ext cx="2521152" cy="369332"/>
          </a:xfrm>
          <a:prstGeom prst="rect">
            <a:avLst/>
          </a:prstGeom>
          <a:noFill/>
        </p:spPr>
        <p:txBody>
          <a:bodyPr wrap="square" rtlCol="0">
            <a:spAutoFit/>
          </a:bodyPr>
          <a:lstStyle/>
          <a:p>
            <a:r>
              <a:rPr kumimoji="1" lang="ja-JP" altLang="en-US"/>
              <a:t>宇宙の初期密度ゆらぎ</a:t>
            </a:r>
            <a:endParaRPr kumimoji="1" lang="ja-JP" altLang="en-US">
              <a:latin typeface="Hiragino Kaku Gothic ProN W3" panose="020B0300000000000000" pitchFamily="34" charset="-128"/>
              <a:ea typeface="Hiragino Kaku Gothic ProN W3" panose="020B0300000000000000" pitchFamily="34" charset="-128"/>
            </a:endParaRPr>
          </a:p>
        </p:txBody>
      </p:sp>
      <p:sp>
        <p:nvSpPr>
          <p:cNvPr id="23" name="テキスト ボックス 22">
            <a:extLst>
              <a:ext uri="{FF2B5EF4-FFF2-40B4-BE49-F238E27FC236}">
                <a16:creationId xmlns:a16="http://schemas.microsoft.com/office/drawing/2014/main" id="{27522FCD-EC74-5FFC-3A61-83C42DF4628E}"/>
              </a:ext>
            </a:extLst>
          </p:cNvPr>
          <p:cNvSpPr txBox="1"/>
          <p:nvPr/>
        </p:nvSpPr>
        <p:spPr>
          <a:xfrm>
            <a:off x="9860073" y="203305"/>
            <a:ext cx="1056029" cy="369332"/>
          </a:xfrm>
          <a:prstGeom prst="rect">
            <a:avLst/>
          </a:prstGeom>
          <a:noFill/>
        </p:spPr>
        <p:txBody>
          <a:bodyPr wrap="square" rtlCol="0">
            <a:spAutoFit/>
          </a:bodyPr>
          <a:lstStyle/>
          <a:p>
            <a:r>
              <a:rPr lang="ja-JP" altLang="en-US">
                <a:solidFill>
                  <a:schemeClr val="bg1"/>
                </a:solidFill>
                <a:latin typeface="Hiragino Kaku Gothic ProN W3" panose="020B0300000000000000" pitchFamily="34" charset="-128"/>
                <a:ea typeface="Hiragino Kaku Gothic ProN W3" panose="020B0300000000000000" pitchFamily="34" charset="-128"/>
              </a:rPr>
              <a:t>ハロー</a:t>
            </a:r>
            <a:endParaRPr kumimoji="1" lang="ja-JP" altLang="en-US">
              <a:solidFill>
                <a:schemeClr val="bg1"/>
              </a:solidFill>
              <a:latin typeface="Hiragino Kaku Gothic ProN W3" panose="020B0300000000000000" pitchFamily="34" charset="-128"/>
              <a:ea typeface="Hiragino Kaku Gothic ProN W3" panose="020B0300000000000000" pitchFamily="34" charset="-128"/>
            </a:endParaRPr>
          </a:p>
        </p:txBody>
      </p:sp>
      <p:sp>
        <p:nvSpPr>
          <p:cNvPr id="6" name="右矢印 5">
            <a:extLst>
              <a:ext uri="{FF2B5EF4-FFF2-40B4-BE49-F238E27FC236}">
                <a16:creationId xmlns:a16="http://schemas.microsoft.com/office/drawing/2014/main" id="{FFE442A5-D93A-E689-6E92-C9487EC8F35F}"/>
              </a:ext>
            </a:extLst>
          </p:cNvPr>
          <p:cNvSpPr/>
          <p:nvPr/>
        </p:nvSpPr>
        <p:spPr>
          <a:xfrm>
            <a:off x="9095330" y="939694"/>
            <a:ext cx="623510" cy="3307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243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63B45-A9CA-776A-8029-6E16BAFE135E}"/>
            </a:ext>
          </a:extLst>
        </p:cNvPr>
        <p:cNvGrpSpPr/>
        <p:nvPr/>
      </p:nvGrpSpPr>
      <p:grpSpPr>
        <a:xfrm>
          <a:off x="0" y="0"/>
          <a:ext cx="0" cy="0"/>
          <a:chOff x="0" y="0"/>
          <a:chExt cx="0" cy="0"/>
        </a:xfrm>
      </p:grpSpPr>
      <p:pic>
        <p:nvPicPr>
          <p:cNvPr id="25" name="図 24" descr="夜空の月の写真&#10;&#10;自動的に生成された説明">
            <a:extLst>
              <a:ext uri="{FF2B5EF4-FFF2-40B4-BE49-F238E27FC236}">
                <a16:creationId xmlns:a16="http://schemas.microsoft.com/office/drawing/2014/main" id="{E08916D4-082F-6725-08E0-532C92C54723}"/>
              </a:ext>
            </a:extLst>
          </p:cNvPr>
          <p:cNvPicPr>
            <a:picLocks/>
          </p:cNvPicPr>
          <p:nvPr/>
        </p:nvPicPr>
        <p:blipFill rotWithShape="1">
          <a:blip r:embed="rId3"/>
          <a:srcRect l="26976" t="27748" r="25788" b="24460"/>
          <a:stretch/>
        </p:blipFill>
        <p:spPr>
          <a:xfrm>
            <a:off x="9505434" y="1139069"/>
            <a:ext cx="2194576" cy="2174355"/>
          </a:xfrm>
          <a:prstGeom prst="rect">
            <a:avLst/>
          </a:prstGeom>
        </p:spPr>
      </p:pic>
      <p:sp>
        <p:nvSpPr>
          <p:cNvPr id="2" name="タイトル 1">
            <a:extLst>
              <a:ext uri="{FF2B5EF4-FFF2-40B4-BE49-F238E27FC236}">
                <a16:creationId xmlns:a16="http://schemas.microsoft.com/office/drawing/2014/main" id="{B65F638F-5660-BD86-2DBA-D64B1A4DE76D}"/>
              </a:ext>
            </a:extLst>
          </p:cNvPr>
          <p:cNvSpPr>
            <a:spLocks noGrp="1"/>
          </p:cNvSpPr>
          <p:nvPr>
            <p:ph type="title"/>
          </p:nvPr>
        </p:nvSpPr>
        <p:spPr/>
        <p:txBody>
          <a:bodyPr/>
          <a:lstStyle/>
          <a:p>
            <a:r>
              <a:rPr kumimoji="1" lang="en-US" altLang="ja-JP" dirty="0"/>
              <a:t>Method</a:t>
            </a:r>
            <a:br>
              <a:rPr kumimoji="1" lang="en-US" altLang="ja-JP" dirty="0"/>
            </a:br>
            <a:r>
              <a:rPr kumimoji="1" lang="en-US" altLang="ja-JP" sz="2800" dirty="0"/>
              <a:t>- </a:t>
            </a:r>
            <a:r>
              <a:rPr kumimoji="1" lang="ja-JP" altLang="en-US" sz="2800"/>
              <a:t>シミュレーションの流れ</a:t>
            </a:r>
            <a:r>
              <a:rPr kumimoji="1" lang="en-US" altLang="ja-JP" sz="2800" dirty="0"/>
              <a:t> -</a:t>
            </a:r>
            <a:endParaRPr kumimoji="1" lang="ja-JP" altLang="en-US" sz="280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6CA715B-D370-8C3D-F395-C56AA1C9CF74}"/>
                  </a:ext>
                </a:extLst>
              </p:cNvPr>
              <p:cNvSpPr>
                <a:spLocks noGrp="1"/>
              </p:cNvSpPr>
              <p:nvPr>
                <p:ph idx="1"/>
              </p:nvPr>
            </p:nvSpPr>
            <p:spPr>
              <a:xfrm>
                <a:off x="838199" y="1825623"/>
                <a:ext cx="5594597" cy="3914777"/>
              </a:xfrm>
            </p:spPr>
            <p:txBody>
              <a:bodyPr>
                <a:normAutofit fontScale="70000" lnSpcReduction="20000"/>
              </a:bodyPr>
              <a:lstStyle/>
              <a:p>
                <a:pPr marL="0" indent="0">
                  <a:buNone/>
                </a:pPr>
                <a:r>
                  <a:rPr lang="en-US" altLang="ja-JP" dirty="0"/>
                  <a:t>2.  </a:t>
                </a:r>
                <a:r>
                  <a:rPr lang="ja-JP" altLang="en-US"/>
                  <a:t>初代星の形成</a:t>
                </a:r>
                <a:endParaRPr lang="en" altLang="ja-JP" dirty="0"/>
              </a:p>
              <a:p>
                <a:pPr lvl="1">
                  <a:lnSpc>
                    <a:spcPct val="170000"/>
                  </a:lnSpc>
                </a:pPr>
                <a:r>
                  <a:rPr kumimoji="1" lang="ja-JP" altLang="en-US"/>
                  <a:t>最大レベルのセル密度</a:t>
                </a:r>
                <a14:m>
                  <m:oMath xmlns:m="http://schemas.openxmlformats.org/officeDocument/2006/math">
                    <m:r>
                      <a:rPr kumimoji="1" lang="en-US" altLang="ja-JP" b="0" i="0"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n</m:t>
                        </m:r>
                      </m:e>
                      <m:sub>
                        <m:r>
                          <m:rPr>
                            <m:sty m:val="p"/>
                          </m:rPr>
                          <a:rPr kumimoji="1" lang="en-US" altLang="ja-JP" b="0" i="0" smtClean="0">
                            <a:latin typeface="Cambria Math" panose="02040503050406030204" pitchFamily="18" charset="0"/>
                          </a:rPr>
                          <m:t>H</m:t>
                        </m:r>
                      </m:sub>
                    </m:sSub>
                    <m:r>
                      <a:rPr kumimoji="1" lang="en-US" altLang="ja-JP" b="0" i="0" smtClean="0">
                        <a:latin typeface="Cambria Math" panose="02040503050406030204" pitchFamily="18" charset="0"/>
                      </a:rPr>
                      <m:t> </m:t>
                    </m:r>
                  </m:oMath>
                </a14:m>
                <a:r>
                  <a:rPr kumimoji="1" lang="ja-JP" altLang="en-US" dirty="0"/>
                  <a:t>が</a:t>
                </a:r>
                <a14:m>
                  <m:oMath xmlns:m="http://schemas.openxmlformats.org/officeDocument/2006/math">
                    <m:r>
                      <a:rPr kumimoji="1" lang="en-US" altLang="ja-JP" b="0" i="0" dirty="0" smtClean="0">
                        <a:latin typeface="Cambria Math" panose="02040503050406030204" pitchFamily="18" charset="0"/>
                      </a:rPr>
                      <m:t> </m:t>
                    </m:r>
                    <m:sSup>
                      <m:sSupPr>
                        <m:ctrlPr>
                          <a:rPr kumimoji="1" lang="en-US" altLang="ja-JP" b="0" i="1" dirty="0" smtClean="0">
                            <a:latin typeface="Cambria Math" panose="02040503050406030204" pitchFamily="18" charset="0"/>
                          </a:rPr>
                        </m:ctrlPr>
                      </m:sSupPr>
                      <m:e>
                        <m:r>
                          <a:rPr kumimoji="1" lang="en-US" altLang="ja-JP" b="0" i="0" dirty="0" smtClean="0">
                            <a:latin typeface="Cambria Math" panose="02040503050406030204" pitchFamily="18" charset="0"/>
                          </a:rPr>
                          <m:t>10</m:t>
                        </m:r>
                      </m:e>
                      <m:sup>
                        <m:r>
                          <a:rPr kumimoji="1" lang="en-US" altLang="ja-JP" b="0" i="0" dirty="0" smtClean="0">
                            <a:latin typeface="Cambria Math" panose="02040503050406030204" pitchFamily="18" charset="0"/>
                          </a:rPr>
                          <m:t>5</m:t>
                        </m:r>
                      </m:sup>
                    </m:sSup>
                    <m:r>
                      <m:rPr>
                        <m:sty m:val="p"/>
                      </m:rPr>
                      <a:rPr kumimoji="1" lang="en-US" altLang="ja-JP" b="0" i="0" dirty="0" smtClean="0">
                        <a:latin typeface="Cambria Math" panose="02040503050406030204" pitchFamily="18" charset="0"/>
                      </a:rPr>
                      <m:t>c</m:t>
                    </m:r>
                    <m:sSup>
                      <m:sSupPr>
                        <m:ctrlPr>
                          <a:rPr kumimoji="1" lang="en-US" altLang="ja-JP" b="0" i="1" dirty="0" smtClean="0">
                            <a:latin typeface="Cambria Math" panose="02040503050406030204" pitchFamily="18" charset="0"/>
                          </a:rPr>
                        </m:ctrlPr>
                      </m:sSupPr>
                      <m:e>
                        <m:r>
                          <m:rPr>
                            <m:sty m:val="p"/>
                          </m:rPr>
                          <a:rPr kumimoji="1" lang="en-US" altLang="ja-JP" b="0" i="0" dirty="0" smtClean="0">
                            <a:latin typeface="Cambria Math" panose="02040503050406030204" pitchFamily="18" charset="0"/>
                          </a:rPr>
                          <m:t>m</m:t>
                        </m:r>
                      </m:e>
                      <m:sup>
                        <m:r>
                          <a:rPr kumimoji="1" lang="en-US" altLang="ja-JP" b="0" i="0" dirty="0" smtClean="0">
                            <a:latin typeface="Cambria Math" panose="02040503050406030204" pitchFamily="18" charset="0"/>
                          </a:rPr>
                          <m:t>−3</m:t>
                        </m:r>
                      </m:sup>
                    </m:sSup>
                    <m:r>
                      <a:rPr kumimoji="1" lang="en-US" altLang="ja-JP" b="0" i="0" dirty="0" smtClean="0">
                        <a:latin typeface="Cambria Math" panose="02040503050406030204" pitchFamily="18" charset="0"/>
                      </a:rPr>
                      <m:t> </m:t>
                    </m:r>
                  </m:oMath>
                </a14:m>
                <a:r>
                  <a:rPr kumimoji="1" lang="ja-JP" altLang="en-US"/>
                  <a:t>を超えたら初代星が形成するように設定</a:t>
                </a:r>
                <a:endParaRPr kumimoji="1" lang="en" altLang="ja-JP" dirty="0"/>
              </a:p>
              <a:p>
                <a:pPr lvl="1">
                  <a:lnSpc>
                    <a:spcPct val="170000"/>
                  </a:lnSpc>
                </a:pPr>
                <a:r>
                  <a:rPr lang="ja-JP" altLang="en-US"/>
                  <a:t>ハローの中に初代星が誕生し、初代星</a:t>
                </a:r>
                <a:br>
                  <a:rPr lang="en-US" altLang="ja-JP" dirty="0"/>
                </a:br>
                <a:r>
                  <a:rPr lang="ja-JP" altLang="en-US"/>
                  <a:t>周りの電離バブルや超新星バブルが</a:t>
                </a:r>
                <a:br>
                  <a:rPr lang="en-US" altLang="ja-JP" dirty="0"/>
                </a:br>
                <a:r>
                  <a:rPr lang="ja-JP" altLang="en-US"/>
                  <a:t>膨張する過程を計算</a:t>
                </a:r>
                <a:endParaRPr lang="en-US" altLang="ja-JP" dirty="0"/>
              </a:p>
              <a:p>
                <a:pPr lvl="1">
                  <a:lnSpc>
                    <a:spcPct val="170000"/>
                  </a:lnSpc>
                </a:pPr>
                <a:r>
                  <a:rPr kumimoji="1" lang="ja-JP" altLang="en-US"/>
                  <a:t>初代星の質量を複数設定</a:t>
                </a:r>
                <a:endParaRPr kumimoji="1" lang="en-US" altLang="ja-JP" dirty="0"/>
              </a:p>
              <a:p>
                <a:pPr lvl="1">
                  <a:lnSpc>
                    <a:spcPct val="170000"/>
                  </a:lnSpc>
                </a:pPr>
                <a:r>
                  <a:rPr kumimoji="1" lang="ja-JP" altLang="en-US"/>
                  <a:t>初代星の光子の放出率や超新星爆発エネルギーは初代星の質量に従って設定</a:t>
                </a:r>
                <a:r>
                  <a:rPr kumimoji="1" lang="en-US" altLang="ja-JP" dirty="0"/>
                  <a:t> (</a:t>
                </a:r>
                <a:r>
                  <a:rPr kumimoji="1" lang="en-US" altLang="ja-JP" dirty="0" err="1"/>
                  <a:t>Shaerer</a:t>
                </a:r>
                <a:r>
                  <a:rPr kumimoji="1" lang="en-US" altLang="ja-JP" dirty="0"/>
                  <a:t> 2002)</a:t>
                </a:r>
              </a:p>
            </p:txBody>
          </p:sp>
        </mc:Choice>
        <mc:Fallback xmlns="">
          <p:sp>
            <p:nvSpPr>
              <p:cNvPr id="3" name="コンテンツ プレースホルダー 2">
                <a:extLst>
                  <a:ext uri="{FF2B5EF4-FFF2-40B4-BE49-F238E27FC236}">
                    <a16:creationId xmlns:a16="http://schemas.microsoft.com/office/drawing/2014/main" id="{B6CA715B-D370-8C3D-F395-C56AA1C9CF74}"/>
                  </a:ext>
                </a:extLst>
              </p:cNvPr>
              <p:cNvSpPr>
                <a:spLocks noGrp="1" noRot="1" noChangeAspect="1" noMove="1" noResize="1" noEditPoints="1" noAdjustHandles="1" noChangeArrowheads="1" noChangeShapeType="1" noTextEdit="1"/>
              </p:cNvSpPr>
              <p:nvPr>
                <p:ph idx="1"/>
              </p:nvPr>
            </p:nvSpPr>
            <p:spPr>
              <a:xfrm>
                <a:off x="838199" y="1825623"/>
                <a:ext cx="5594597" cy="3914777"/>
              </a:xfrm>
              <a:blipFill>
                <a:blip r:embed="rId4"/>
                <a:stretch>
                  <a:fillRect l="-1131" r="-6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0289B3C7-3398-8995-6FC1-CFE4BDF6AC49}"/>
                  </a:ext>
                </a:extLst>
              </p:cNvPr>
              <p:cNvGraphicFramePr>
                <a:graphicFrameLocks noGrp="1"/>
              </p:cNvGraphicFramePr>
              <p:nvPr>
                <p:extLst>
                  <p:ext uri="{D42A27DB-BD31-4B8C-83A1-F6EECF244321}">
                    <p14:modId xmlns:p14="http://schemas.microsoft.com/office/powerpoint/2010/main" val="2335621463"/>
                  </p:ext>
                </p:extLst>
              </p:nvPr>
            </p:nvGraphicFramePr>
            <p:xfrm>
              <a:off x="6493771" y="4278269"/>
              <a:ext cx="5400000" cy="1861122"/>
            </p:xfrm>
            <a:graphic>
              <a:graphicData uri="http://schemas.openxmlformats.org/drawingml/2006/table">
                <a:tbl>
                  <a:tblPr firstRow="1" bandRow="1">
                    <a:tableStyleId>{2D5ABB26-0587-4C30-8999-92F81FD0307C}</a:tableStyleId>
                  </a:tblPr>
                  <a:tblGrid>
                    <a:gridCol w="1350001">
                      <a:extLst>
                        <a:ext uri="{9D8B030D-6E8A-4147-A177-3AD203B41FA5}">
                          <a16:colId xmlns:a16="http://schemas.microsoft.com/office/drawing/2014/main" val="1611040234"/>
                        </a:ext>
                      </a:extLst>
                    </a:gridCol>
                    <a:gridCol w="1194089">
                      <a:extLst>
                        <a:ext uri="{9D8B030D-6E8A-4147-A177-3AD203B41FA5}">
                          <a16:colId xmlns:a16="http://schemas.microsoft.com/office/drawing/2014/main" val="1121207700"/>
                        </a:ext>
                      </a:extLst>
                    </a:gridCol>
                    <a:gridCol w="1615809">
                      <a:extLst>
                        <a:ext uri="{9D8B030D-6E8A-4147-A177-3AD203B41FA5}">
                          <a16:colId xmlns:a16="http://schemas.microsoft.com/office/drawing/2014/main" val="4036280103"/>
                        </a:ext>
                      </a:extLst>
                    </a:gridCol>
                    <a:gridCol w="1240101">
                      <a:extLst>
                        <a:ext uri="{9D8B030D-6E8A-4147-A177-3AD203B41FA5}">
                          <a16:colId xmlns:a16="http://schemas.microsoft.com/office/drawing/2014/main" val="380412634"/>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𝑀</m:t>
                                    </m:r>
                                  </m:e>
                                  <m:sub>
                                    <m:r>
                                      <m:rPr>
                                        <m:sty m:val="p"/>
                                      </m:rPr>
                                      <a:rPr kumimoji="1" lang="en-US" altLang="ja-JP" b="0" i="0" smtClean="0">
                                        <a:latin typeface="Cambria Math" panose="02040503050406030204" pitchFamily="18" charset="0"/>
                                      </a:rPr>
                                      <m:t>star</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𝑀</m:t>
                                    </m:r>
                                  </m:e>
                                  <m:sub>
                                    <m:r>
                                      <a:rPr kumimoji="1" lang="en-US" altLang="ja-JP" b="0" i="0" smtClean="0">
                                        <a:latin typeface="Cambria Math" panose="02040503050406030204" pitchFamily="18" charset="0"/>
                                        <a:ea typeface="Cambria Math" panose="02040503050406030204" pitchFamily="18" charset="0"/>
                                      </a:rPr>
                                      <m:t>⊙</m:t>
                                    </m:r>
                                  </m:sub>
                                </m:sSub>
                                <m:r>
                                  <a:rPr kumimoji="1" lang="en-US" altLang="ja-JP" b="0" i="1" smtClean="0">
                                    <a:latin typeface="Cambria Math" panose="02040503050406030204" pitchFamily="18" charset="0"/>
                                    <a:ea typeface="Cambria Math" panose="02040503050406030204" pitchFamily="18" charset="0"/>
                                  </a:rPr>
                                  <m:t>]</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m:rPr>
                                        <m:sty m:val="p"/>
                                      </m:rPr>
                                      <a:rPr kumimoji="1" lang="en-US" altLang="ja-JP" b="0" i="0" smtClean="0">
                                        <a:latin typeface="Cambria Math" panose="02040503050406030204" pitchFamily="18" charset="0"/>
                                      </a:rPr>
                                      <m:t>life</m:t>
                                    </m:r>
                                  </m:sub>
                                </m:sSub>
                                <m:r>
                                  <a:rPr kumimoji="1" lang="en-US" altLang="ja-JP" b="0" i="1" smtClean="0">
                                    <a:latin typeface="Cambria Math" panose="02040503050406030204" pitchFamily="18" charset="0"/>
                                  </a:rPr>
                                  <m:t> [</m:t>
                                </m:r>
                                <m:r>
                                  <m:rPr>
                                    <m:sty m:val="p"/>
                                  </m:rPr>
                                  <a:rPr kumimoji="1" lang="en-US" altLang="ja-JP" b="0" i="0" smtClean="0">
                                    <a:latin typeface="Cambria Math" panose="02040503050406030204" pitchFamily="18" charset="0"/>
                                  </a:rPr>
                                  <m:t>Myr</m:t>
                                </m:r>
                                <m:r>
                                  <a:rPr kumimoji="1" lang="en-US" altLang="ja-JP" b="0" i="1" smtClean="0">
                                    <a:latin typeface="Cambria Math" panose="02040503050406030204" pitchFamily="18" charset="0"/>
                                  </a:rPr>
                                  <m:t>]</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𝑁</m:t>
                                        </m:r>
                                      </m:e>
                                    </m:acc>
                                  </m:e>
                                  <m:sub>
                                    <m:r>
                                      <m:rPr>
                                        <m:sty m:val="p"/>
                                      </m:rPr>
                                      <a:rPr kumimoji="1" lang="en-US" altLang="ja-JP" b="0" i="0" smtClean="0">
                                        <a:latin typeface="Cambria Math" panose="02040503050406030204" pitchFamily="18" charset="0"/>
                                      </a:rPr>
                                      <m:t>ion</m:t>
                                    </m:r>
                                  </m:sub>
                                </m:sSub>
                                <m:r>
                                  <a:rPr kumimoji="1" lang="en-US" altLang="ja-JP" b="0" i="1" smtClean="0">
                                    <a:latin typeface="Cambria Math" panose="02040503050406030204" pitchFamily="18" charset="0"/>
                                  </a:rPr>
                                  <m:t> [</m:t>
                                </m:r>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s</m:t>
                                    </m:r>
                                  </m:e>
                                  <m:sup>
                                    <m:r>
                                      <a:rPr kumimoji="1" lang="en-US" altLang="ja-JP" b="0" i="1" smtClean="0">
                                        <a:latin typeface="Cambria Math" panose="02040503050406030204" pitchFamily="18" charset="0"/>
                                      </a:rPr>
                                      <m:t>−1</m:t>
                                    </m:r>
                                  </m:sup>
                                </m:sSup>
                                <m:r>
                                  <a:rPr kumimoji="1" lang="en-US" altLang="ja-JP" b="0" i="1" smtClean="0">
                                    <a:latin typeface="Cambria Math" panose="02040503050406030204" pitchFamily="18" charset="0"/>
                                  </a:rPr>
                                  <m:t>]</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m:rPr>
                                        <m:sty m:val="p"/>
                                      </m:rPr>
                                      <a:rPr kumimoji="1" lang="en-US" altLang="ja-JP" b="0" i="0" smtClean="0">
                                        <a:latin typeface="Cambria Math" panose="02040503050406030204" pitchFamily="18" charset="0"/>
                                      </a:rPr>
                                      <m:t>SN</m:t>
                                    </m:r>
                                  </m:sub>
                                </m:sSub>
                                <m:r>
                                  <a:rPr kumimoji="1" lang="en-US" altLang="ja-JP" b="0" i="1" smtClean="0">
                                    <a:latin typeface="Cambria Math" panose="02040503050406030204" pitchFamily="18" charset="0"/>
                                  </a:rPr>
                                  <m:t> [</m:t>
                                </m:r>
                                <m:r>
                                  <m:rPr>
                                    <m:sty m:val="p"/>
                                  </m:rPr>
                                  <a:rPr kumimoji="1" lang="en-US" altLang="ja-JP" b="0" i="0" smtClean="0">
                                    <a:latin typeface="Cambria Math" panose="02040503050406030204" pitchFamily="18" charset="0"/>
                                  </a:rPr>
                                  <m:t>erg</m:t>
                                </m:r>
                                <m:r>
                                  <a:rPr kumimoji="1" lang="en-US" altLang="ja-JP" b="0" i="1" smtClean="0">
                                    <a:latin typeface="Cambria Math" panose="02040503050406030204" pitchFamily="18" charset="0"/>
                                  </a:rPr>
                                  <m:t>]</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856586"/>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11</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16.9</m:t>
                                </m:r>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3.7 × </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48</m:t>
                                    </m:r>
                                  </m:sup>
                                </m:sSup>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1.0 × </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51</m:t>
                                    </m:r>
                                  </m:sup>
                                </m:sSup>
                              </m:oMath>
                            </m:oMathPara>
                          </a14:m>
                          <a:endParaRPr kumimoji="1" lang="ja-JP" altLang="en-US"/>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52041206"/>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20</m:t>
                                </m:r>
                              </m:oMath>
                            </m:oMathPara>
                          </a14:m>
                          <a:endParaRPr kumimoji="1" lang="ja-JP" altLang="en-US"/>
                        </a:p>
                      </a:txBody>
                      <a:tcP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8.5</m:t>
                                </m:r>
                              </m:oMath>
                            </m:oMathPara>
                          </a14:m>
                          <a:endParaRPr kumimoji="1" lang="ja-JP" altLang="en-US"/>
                        </a:p>
                      </a:txBody>
                      <a:tcP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4.4 × </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48</m:t>
                                    </m:r>
                                  </m:sup>
                                </m:sSup>
                              </m:oMath>
                            </m:oMathPara>
                          </a14:m>
                          <a:endParaRPr kumimoji="1" lang="ja-JP" altLang="en-US"/>
                        </a:p>
                      </a:txBody>
                      <a:tcP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1.0 × </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51</m:t>
                                    </m:r>
                                  </m:sup>
                                </m:sSup>
                              </m:oMath>
                            </m:oMathPara>
                          </a14:m>
                          <a:endParaRPr kumimoji="1" lang="ja-JP" altLang="en-US"/>
                        </a:p>
                      </a:txBody>
                      <a:tcPr>
                        <a:lnT w="12700" cap="flat" cmpd="sng" algn="ctr">
                          <a:noFill/>
                          <a:prstDash val="solid"/>
                          <a:round/>
                          <a:headEnd type="none" w="med" len="med"/>
                          <a:tailEnd type="none" w="med" len="med"/>
                        </a:lnT>
                      </a:tcPr>
                    </a:tc>
                    <a:extLst>
                      <a:ext uri="{0D108BD9-81ED-4DB2-BD59-A6C34878D82A}">
                        <a16:rowId xmlns:a16="http://schemas.microsoft.com/office/drawing/2014/main" val="94948141"/>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40</m:t>
                                </m:r>
                              </m:oMath>
                            </m:oMathPara>
                          </a14:m>
                          <a:endParaRPr kumimoji="1" lang="ja-JP" altLang="en-US"/>
                        </a:p>
                      </a:txBody>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3.8</m:t>
                                </m:r>
                              </m:oMath>
                            </m:oMathPara>
                          </a14:m>
                          <a:endParaRPr kumimoji="1" lang="ja-JP" altLang="en-US"/>
                        </a:p>
                      </a:txBody>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2.9 × </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49</m:t>
                                    </m:r>
                                  </m:sup>
                                </m:sSup>
                              </m:oMath>
                            </m:oMathPara>
                          </a14:m>
                          <a:endParaRPr kumimoji="1" lang="ja-JP" altLang="en-US"/>
                        </a:p>
                      </a:txBody>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3.0 × </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52</m:t>
                                    </m:r>
                                  </m:sup>
                                </m:sSup>
                              </m:oMath>
                            </m:oMathPara>
                          </a14:m>
                          <a:endParaRPr kumimoji="1" lang="ja-JP" altLang="en-US"/>
                        </a:p>
                      </a:txBody>
                      <a:tcPr/>
                    </a:tc>
                    <a:extLst>
                      <a:ext uri="{0D108BD9-81ED-4DB2-BD59-A6C34878D82A}">
                        <a16:rowId xmlns:a16="http://schemas.microsoft.com/office/drawing/2014/main" val="3287668268"/>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200</m:t>
                                </m:r>
                              </m:oMath>
                            </m:oMathPara>
                          </a14:m>
                          <a:endParaRPr kumimoji="1" lang="ja-JP" altLang="en-US"/>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2.6</m:t>
                                </m:r>
                              </m:oMath>
                            </m:oMathPara>
                          </a14:m>
                          <a:endParaRPr kumimoji="1" lang="ja-JP" altLang="en-US"/>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2.3 × </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50</m:t>
                                    </m:r>
                                  </m:sup>
                                </m:sSup>
                              </m:oMath>
                            </m:oMathPara>
                          </a14:m>
                          <a:endParaRPr kumimoji="1" lang="ja-JP" altLang="en-US"/>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4.9 × </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52</m:t>
                                    </m:r>
                                  </m:sup>
                                </m:sSup>
                              </m:oMath>
                            </m:oMathPara>
                          </a14:m>
                          <a:endParaRPr kumimoji="1" lang="ja-JP" alt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050098"/>
                      </a:ext>
                    </a:extLst>
                  </a:tr>
                </a:tbl>
              </a:graphicData>
            </a:graphic>
          </p:graphicFrame>
        </mc:Choice>
        <mc:Fallback xmlns="">
          <p:graphicFrame>
            <p:nvGraphicFramePr>
              <p:cNvPr id="5" name="表 4">
                <a:extLst>
                  <a:ext uri="{FF2B5EF4-FFF2-40B4-BE49-F238E27FC236}">
                    <a16:creationId xmlns:a16="http://schemas.microsoft.com/office/drawing/2014/main" id="{0289B3C7-3398-8995-6FC1-CFE4BDF6AC49}"/>
                  </a:ext>
                </a:extLst>
              </p:cNvPr>
              <p:cNvGraphicFramePr>
                <a:graphicFrameLocks noGrp="1"/>
              </p:cNvGraphicFramePr>
              <p:nvPr>
                <p:extLst>
                  <p:ext uri="{D42A27DB-BD31-4B8C-83A1-F6EECF244321}">
                    <p14:modId xmlns:p14="http://schemas.microsoft.com/office/powerpoint/2010/main" val="2335621463"/>
                  </p:ext>
                </p:extLst>
              </p:nvPr>
            </p:nvGraphicFramePr>
            <p:xfrm>
              <a:off x="6493771" y="4278269"/>
              <a:ext cx="5400000" cy="1861122"/>
            </p:xfrm>
            <a:graphic>
              <a:graphicData uri="http://schemas.openxmlformats.org/drawingml/2006/table">
                <a:tbl>
                  <a:tblPr firstRow="1" bandRow="1">
                    <a:tableStyleId>{2D5ABB26-0587-4C30-8999-92F81FD0307C}</a:tableStyleId>
                  </a:tblPr>
                  <a:tblGrid>
                    <a:gridCol w="1350001">
                      <a:extLst>
                        <a:ext uri="{9D8B030D-6E8A-4147-A177-3AD203B41FA5}">
                          <a16:colId xmlns:a16="http://schemas.microsoft.com/office/drawing/2014/main" val="1611040234"/>
                        </a:ext>
                      </a:extLst>
                    </a:gridCol>
                    <a:gridCol w="1194089">
                      <a:extLst>
                        <a:ext uri="{9D8B030D-6E8A-4147-A177-3AD203B41FA5}">
                          <a16:colId xmlns:a16="http://schemas.microsoft.com/office/drawing/2014/main" val="1121207700"/>
                        </a:ext>
                      </a:extLst>
                    </a:gridCol>
                    <a:gridCol w="1615809">
                      <a:extLst>
                        <a:ext uri="{9D8B030D-6E8A-4147-A177-3AD203B41FA5}">
                          <a16:colId xmlns:a16="http://schemas.microsoft.com/office/drawing/2014/main" val="4036280103"/>
                        </a:ext>
                      </a:extLst>
                    </a:gridCol>
                    <a:gridCol w="1240101">
                      <a:extLst>
                        <a:ext uri="{9D8B030D-6E8A-4147-A177-3AD203B41FA5}">
                          <a16:colId xmlns:a16="http://schemas.microsoft.com/office/drawing/2014/main" val="380412634"/>
                        </a:ext>
                      </a:extLst>
                    </a:gridCol>
                  </a:tblGrid>
                  <a:tr h="377762">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r="-299065" b="-410000"/>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13830" r="-240426" b="-410000"/>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58268" r="-77953" b="-410000"/>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34694" r="-1020" b="-410000"/>
                          </a:stretch>
                        </a:blipFill>
                      </a:tcPr>
                    </a:tc>
                    <a:extLst>
                      <a:ext uri="{0D108BD9-81ED-4DB2-BD59-A6C34878D82A}">
                        <a16:rowId xmlns:a16="http://schemas.microsoft.com/office/drawing/2014/main" val="1787856586"/>
                      </a:ext>
                    </a:extLst>
                  </a:tr>
                  <a:tr h="370840">
                    <a:tc>
                      <a:txBody>
                        <a:bodyPr/>
                        <a:lstStyle/>
                        <a:p>
                          <a:endParaRPr lang="ja-JP"/>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t="-100000" r="-299065" b="-310000"/>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l="-113830" t="-100000" r="-240426" b="-310000"/>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l="-158268" t="-100000" r="-77953" b="-310000"/>
                          </a:stretch>
                        </a:blipFill>
                      </a:tcPr>
                    </a:tc>
                    <a:tc>
                      <a:txBody>
                        <a:bodyPr/>
                        <a:lstStyle/>
                        <a:p>
                          <a:endParaRPr lang="ja-JP"/>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l="-334694" t="-100000" r="-1020" b="-310000"/>
                          </a:stretch>
                        </a:blipFill>
                      </a:tcPr>
                    </a:tc>
                    <a:extLst>
                      <a:ext uri="{0D108BD9-81ED-4DB2-BD59-A6C34878D82A}">
                        <a16:rowId xmlns:a16="http://schemas.microsoft.com/office/drawing/2014/main" val="1652041206"/>
                      </a:ext>
                    </a:extLst>
                  </a:tr>
                  <a:tr h="370840">
                    <a:tc>
                      <a:txBody>
                        <a:bodyPr/>
                        <a:lstStyle/>
                        <a:p>
                          <a:endParaRPr lang="ja-JP"/>
                        </a:p>
                      </a:txBody>
                      <a:tcPr>
                        <a:lnT w="12700" cap="flat" cmpd="sng" algn="ctr">
                          <a:noFill/>
                          <a:prstDash val="solid"/>
                          <a:round/>
                          <a:headEnd type="none" w="med" len="med"/>
                          <a:tailEnd type="none" w="med" len="med"/>
                        </a:lnT>
                        <a:blipFill>
                          <a:blip r:embed="rId5"/>
                          <a:stretch>
                            <a:fillRect t="-206897" r="-299065" b="-220690"/>
                          </a:stretch>
                        </a:blipFill>
                      </a:tcPr>
                    </a:tc>
                    <a:tc>
                      <a:txBody>
                        <a:bodyPr/>
                        <a:lstStyle/>
                        <a:p>
                          <a:endParaRPr lang="ja-JP"/>
                        </a:p>
                      </a:txBody>
                      <a:tcPr>
                        <a:lnT w="12700" cap="flat" cmpd="sng" algn="ctr">
                          <a:noFill/>
                          <a:prstDash val="solid"/>
                          <a:round/>
                          <a:headEnd type="none" w="med" len="med"/>
                          <a:tailEnd type="none" w="med" len="med"/>
                        </a:lnT>
                        <a:blipFill>
                          <a:blip r:embed="rId5"/>
                          <a:stretch>
                            <a:fillRect l="-113830" t="-206897" r="-240426" b="-220690"/>
                          </a:stretch>
                        </a:blipFill>
                      </a:tcPr>
                    </a:tc>
                    <a:tc>
                      <a:txBody>
                        <a:bodyPr/>
                        <a:lstStyle/>
                        <a:p>
                          <a:endParaRPr lang="ja-JP"/>
                        </a:p>
                      </a:txBody>
                      <a:tcPr>
                        <a:lnT w="12700" cap="flat" cmpd="sng" algn="ctr">
                          <a:noFill/>
                          <a:prstDash val="solid"/>
                          <a:round/>
                          <a:headEnd type="none" w="med" len="med"/>
                          <a:tailEnd type="none" w="med" len="med"/>
                        </a:lnT>
                        <a:blipFill>
                          <a:blip r:embed="rId5"/>
                          <a:stretch>
                            <a:fillRect l="-158268" t="-206897" r="-77953" b="-220690"/>
                          </a:stretch>
                        </a:blipFill>
                      </a:tcPr>
                    </a:tc>
                    <a:tc>
                      <a:txBody>
                        <a:bodyPr/>
                        <a:lstStyle/>
                        <a:p>
                          <a:endParaRPr lang="ja-JP"/>
                        </a:p>
                      </a:txBody>
                      <a:tcPr>
                        <a:lnT w="12700" cap="flat" cmpd="sng" algn="ctr">
                          <a:noFill/>
                          <a:prstDash val="solid"/>
                          <a:round/>
                          <a:headEnd type="none" w="med" len="med"/>
                          <a:tailEnd type="none" w="med" len="med"/>
                        </a:lnT>
                        <a:blipFill>
                          <a:blip r:embed="rId5"/>
                          <a:stretch>
                            <a:fillRect l="-334694" t="-206897" r="-1020" b="-220690"/>
                          </a:stretch>
                        </a:blipFill>
                      </a:tcPr>
                    </a:tc>
                    <a:extLst>
                      <a:ext uri="{0D108BD9-81ED-4DB2-BD59-A6C34878D82A}">
                        <a16:rowId xmlns:a16="http://schemas.microsoft.com/office/drawing/2014/main" val="94948141"/>
                      </a:ext>
                    </a:extLst>
                  </a:tr>
                  <a:tr h="370840">
                    <a:tc>
                      <a:txBody>
                        <a:bodyPr/>
                        <a:lstStyle/>
                        <a:p>
                          <a:endParaRPr lang="ja-JP"/>
                        </a:p>
                      </a:txBody>
                      <a:tcPr>
                        <a:blipFill>
                          <a:blip r:embed="rId5"/>
                          <a:stretch>
                            <a:fillRect t="-296667" r="-299065" b="-113333"/>
                          </a:stretch>
                        </a:blipFill>
                      </a:tcPr>
                    </a:tc>
                    <a:tc>
                      <a:txBody>
                        <a:bodyPr/>
                        <a:lstStyle/>
                        <a:p>
                          <a:endParaRPr lang="ja-JP"/>
                        </a:p>
                      </a:txBody>
                      <a:tcPr>
                        <a:blipFill>
                          <a:blip r:embed="rId5"/>
                          <a:stretch>
                            <a:fillRect l="-113830" t="-296667" r="-240426" b="-113333"/>
                          </a:stretch>
                        </a:blipFill>
                      </a:tcPr>
                    </a:tc>
                    <a:tc>
                      <a:txBody>
                        <a:bodyPr/>
                        <a:lstStyle/>
                        <a:p>
                          <a:endParaRPr lang="ja-JP"/>
                        </a:p>
                      </a:txBody>
                      <a:tcPr>
                        <a:blipFill>
                          <a:blip r:embed="rId5"/>
                          <a:stretch>
                            <a:fillRect l="-158268" t="-296667" r="-77953" b="-113333"/>
                          </a:stretch>
                        </a:blipFill>
                      </a:tcPr>
                    </a:tc>
                    <a:tc>
                      <a:txBody>
                        <a:bodyPr/>
                        <a:lstStyle/>
                        <a:p>
                          <a:endParaRPr lang="ja-JP"/>
                        </a:p>
                      </a:txBody>
                      <a:tcPr>
                        <a:blipFill>
                          <a:blip r:embed="rId5"/>
                          <a:stretch>
                            <a:fillRect l="-334694" t="-296667" r="-1020" b="-113333"/>
                          </a:stretch>
                        </a:blipFill>
                      </a:tcPr>
                    </a:tc>
                    <a:extLst>
                      <a:ext uri="{0D108BD9-81ED-4DB2-BD59-A6C34878D82A}">
                        <a16:rowId xmlns:a16="http://schemas.microsoft.com/office/drawing/2014/main" val="3287668268"/>
                      </a:ext>
                    </a:extLst>
                  </a:tr>
                  <a:tr h="370840">
                    <a:tc>
                      <a:txBody>
                        <a:bodyPr/>
                        <a:lstStyle/>
                        <a:p>
                          <a:endParaRPr lang="ja-JP"/>
                        </a:p>
                      </a:txBody>
                      <a:tcPr>
                        <a:lnB w="12700" cap="flat" cmpd="sng" algn="ctr">
                          <a:solidFill>
                            <a:schemeClr val="tx1"/>
                          </a:solidFill>
                          <a:prstDash val="solid"/>
                          <a:round/>
                          <a:headEnd type="none" w="med" len="med"/>
                          <a:tailEnd type="none" w="med" len="med"/>
                        </a:lnB>
                        <a:blipFill>
                          <a:blip r:embed="rId5"/>
                          <a:stretch>
                            <a:fillRect t="-410345" r="-299065" b="-17241"/>
                          </a:stretch>
                        </a:blipFill>
                      </a:tcPr>
                    </a:tc>
                    <a:tc>
                      <a:txBody>
                        <a:bodyPr/>
                        <a:lstStyle/>
                        <a:p>
                          <a:endParaRPr lang="ja-JP"/>
                        </a:p>
                      </a:txBody>
                      <a:tcPr>
                        <a:lnB w="12700" cap="flat" cmpd="sng" algn="ctr">
                          <a:solidFill>
                            <a:schemeClr val="tx1"/>
                          </a:solidFill>
                          <a:prstDash val="solid"/>
                          <a:round/>
                          <a:headEnd type="none" w="med" len="med"/>
                          <a:tailEnd type="none" w="med" len="med"/>
                        </a:lnB>
                        <a:blipFill>
                          <a:blip r:embed="rId5"/>
                          <a:stretch>
                            <a:fillRect l="-113830" t="-410345" r="-240426" b="-17241"/>
                          </a:stretch>
                        </a:blipFill>
                      </a:tcPr>
                    </a:tc>
                    <a:tc>
                      <a:txBody>
                        <a:bodyPr/>
                        <a:lstStyle/>
                        <a:p>
                          <a:endParaRPr lang="ja-JP"/>
                        </a:p>
                      </a:txBody>
                      <a:tcPr>
                        <a:lnB w="12700" cap="flat" cmpd="sng" algn="ctr">
                          <a:solidFill>
                            <a:schemeClr val="tx1"/>
                          </a:solidFill>
                          <a:prstDash val="solid"/>
                          <a:round/>
                          <a:headEnd type="none" w="med" len="med"/>
                          <a:tailEnd type="none" w="med" len="med"/>
                        </a:lnB>
                        <a:blipFill>
                          <a:blip r:embed="rId5"/>
                          <a:stretch>
                            <a:fillRect l="-158268" t="-410345" r="-77953" b="-17241"/>
                          </a:stretch>
                        </a:blipFill>
                      </a:tcPr>
                    </a:tc>
                    <a:tc>
                      <a:txBody>
                        <a:bodyPr/>
                        <a:lstStyle/>
                        <a:p>
                          <a:endParaRPr lang="ja-JP"/>
                        </a:p>
                      </a:txBody>
                      <a:tcPr>
                        <a:lnB w="12700" cap="flat" cmpd="sng" algn="ctr">
                          <a:solidFill>
                            <a:schemeClr val="tx1"/>
                          </a:solidFill>
                          <a:prstDash val="solid"/>
                          <a:round/>
                          <a:headEnd type="none" w="med" len="med"/>
                          <a:tailEnd type="none" w="med" len="med"/>
                        </a:lnB>
                        <a:blipFill>
                          <a:blip r:embed="rId5"/>
                          <a:stretch>
                            <a:fillRect l="-334694" t="-410345" r="-1020" b="-17241"/>
                          </a:stretch>
                        </a:blipFill>
                      </a:tcPr>
                    </a:tc>
                    <a:extLst>
                      <a:ext uri="{0D108BD9-81ED-4DB2-BD59-A6C34878D82A}">
                        <a16:rowId xmlns:a16="http://schemas.microsoft.com/office/drawing/2014/main" val="3586050098"/>
                      </a:ext>
                    </a:extLst>
                  </a:tr>
                </a:tbl>
              </a:graphicData>
            </a:graphic>
          </p:graphicFrame>
        </mc:Fallback>
      </mc:AlternateContent>
      <p:sp>
        <p:nvSpPr>
          <p:cNvPr id="4" name="テキスト ボックス 3">
            <a:extLst>
              <a:ext uri="{FF2B5EF4-FFF2-40B4-BE49-F238E27FC236}">
                <a16:creationId xmlns:a16="http://schemas.microsoft.com/office/drawing/2014/main" id="{165F8F14-246E-1741-32CB-B93FF36E13A1}"/>
              </a:ext>
            </a:extLst>
          </p:cNvPr>
          <p:cNvSpPr txBox="1"/>
          <p:nvPr/>
        </p:nvSpPr>
        <p:spPr>
          <a:xfrm>
            <a:off x="7079103" y="3718036"/>
            <a:ext cx="4229336" cy="369332"/>
          </a:xfrm>
          <a:prstGeom prst="rect">
            <a:avLst/>
          </a:prstGeom>
          <a:noFill/>
        </p:spPr>
        <p:txBody>
          <a:bodyPr wrap="square" rtlCol="0">
            <a:spAutoFit/>
          </a:bodyPr>
          <a:lstStyle/>
          <a:p>
            <a:pPr algn="ctr"/>
            <a:r>
              <a:rPr kumimoji="1" lang="en-US" altLang="ja-JP" b="1" dirty="0">
                <a:latin typeface="Hiragino Kaku Gothic ProN W3" panose="020B0300000000000000" pitchFamily="34" charset="-128"/>
                <a:ea typeface="Hiragino Kaku Gothic ProN W3" panose="020B0300000000000000" pitchFamily="34" charset="-128"/>
              </a:rPr>
              <a:t>Table 2.  </a:t>
            </a:r>
            <a:r>
              <a:rPr lang="ja-JP" altLang="en-US" b="1">
                <a:latin typeface="Hiragino Kaku Gothic ProN W3" panose="020B0300000000000000" pitchFamily="34" charset="-128"/>
                <a:ea typeface="Hiragino Kaku Gothic ProN W3" panose="020B0300000000000000" pitchFamily="34" charset="-128"/>
              </a:rPr>
              <a:t>各初代星の性質</a:t>
            </a:r>
            <a:endParaRPr kumimoji="1" lang="ja-JP" altLang="en-US">
              <a:latin typeface="Hiragino Kaku Gothic ProN W3" panose="020B0300000000000000" pitchFamily="34" charset="-128"/>
              <a:ea typeface="Hiragino Kaku Gothic ProN W3" panose="020B0300000000000000" pitchFamily="34" charset="-128"/>
            </a:endParaRPr>
          </a:p>
        </p:txBody>
      </p:sp>
      <p:sp>
        <p:nvSpPr>
          <p:cNvPr id="12" name="星 5 11">
            <a:extLst>
              <a:ext uri="{FF2B5EF4-FFF2-40B4-BE49-F238E27FC236}">
                <a16:creationId xmlns:a16="http://schemas.microsoft.com/office/drawing/2014/main" id="{13CA2C95-3970-884F-F83A-B7A0BC23355F}"/>
              </a:ext>
            </a:extLst>
          </p:cNvPr>
          <p:cNvSpPr/>
          <p:nvPr/>
        </p:nvSpPr>
        <p:spPr>
          <a:xfrm>
            <a:off x="10487085" y="2116693"/>
            <a:ext cx="176682" cy="154535"/>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夜空の月の写真&#10;&#10;自動的に生成された説明">
            <a:extLst>
              <a:ext uri="{FF2B5EF4-FFF2-40B4-BE49-F238E27FC236}">
                <a16:creationId xmlns:a16="http://schemas.microsoft.com/office/drawing/2014/main" id="{ED987A60-97A7-7B77-27F7-E5A2C0263F8C}"/>
              </a:ext>
            </a:extLst>
          </p:cNvPr>
          <p:cNvPicPr>
            <a:picLocks/>
          </p:cNvPicPr>
          <p:nvPr/>
        </p:nvPicPr>
        <p:blipFill rotWithShape="1">
          <a:blip r:embed="rId3"/>
          <a:srcRect l="26976" t="27748" r="25788" b="24460"/>
          <a:stretch/>
        </p:blipFill>
        <p:spPr>
          <a:xfrm>
            <a:off x="6511741" y="1139069"/>
            <a:ext cx="2194576" cy="2174355"/>
          </a:xfrm>
          <a:prstGeom prst="rect">
            <a:avLst/>
          </a:prstGeom>
        </p:spPr>
      </p:pic>
      <p:sp>
        <p:nvSpPr>
          <p:cNvPr id="15" name="円/楕円 14">
            <a:extLst>
              <a:ext uri="{FF2B5EF4-FFF2-40B4-BE49-F238E27FC236}">
                <a16:creationId xmlns:a16="http://schemas.microsoft.com/office/drawing/2014/main" id="{F7AC5232-967B-0504-0F1D-06FC2D868AFB}"/>
              </a:ext>
            </a:extLst>
          </p:cNvPr>
          <p:cNvSpPr/>
          <p:nvPr/>
        </p:nvSpPr>
        <p:spPr>
          <a:xfrm>
            <a:off x="7199169" y="1818691"/>
            <a:ext cx="740776" cy="7407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a:extLst>
              <a:ext uri="{FF2B5EF4-FFF2-40B4-BE49-F238E27FC236}">
                <a16:creationId xmlns:a16="http://schemas.microsoft.com/office/drawing/2014/main" id="{6D4AF5F1-ECD9-1B0A-B014-45407BD49E4D}"/>
              </a:ext>
            </a:extLst>
          </p:cNvPr>
          <p:cNvSpPr/>
          <p:nvPr/>
        </p:nvSpPr>
        <p:spPr>
          <a:xfrm>
            <a:off x="8878959" y="2088221"/>
            <a:ext cx="463826" cy="3234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CA85B0A-C280-FD5D-C90D-0ED47701DE9C}"/>
                  </a:ext>
                </a:extLst>
              </p:cNvPr>
              <p:cNvSpPr txBox="1"/>
              <p:nvPr/>
            </p:nvSpPr>
            <p:spPr>
              <a:xfrm>
                <a:off x="6493772" y="2626639"/>
                <a:ext cx="165292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bg1"/>
                          </a:solidFill>
                          <a:latin typeface="Cambria Math" panose="02040503050406030204" pitchFamily="18" charset="0"/>
                        </a:rPr>
                        <m:t>𝑧</m:t>
                      </m:r>
                      <m:r>
                        <a:rPr kumimoji="1" lang="en-US" altLang="ja-JP" b="0" i="1" smtClean="0">
                          <a:solidFill>
                            <a:schemeClr val="bg1"/>
                          </a:solidFill>
                          <a:latin typeface="Cambria Math" panose="02040503050406030204" pitchFamily="18" charset="0"/>
                        </a:rPr>
                        <m:t>=23.8</m:t>
                      </m:r>
                    </m:oMath>
                    <m:oMath xmlns:m="http://schemas.openxmlformats.org/officeDocument/2006/math">
                      <m:sSub>
                        <m:sSubPr>
                          <m:ctrlPr>
                            <a:rPr kumimoji="1" lang="en-US" altLang="ja-JP" b="0" i="1" smtClean="0">
                              <a:solidFill>
                                <a:schemeClr val="bg1"/>
                              </a:solidFill>
                              <a:latin typeface="Cambria Math" panose="02040503050406030204" pitchFamily="18" charset="0"/>
                            </a:rPr>
                          </m:ctrlPr>
                        </m:sSubPr>
                        <m:e>
                          <m:r>
                            <a:rPr kumimoji="1" lang="en-US" altLang="ja-JP" b="0" i="1" smtClean="0">
                              <a:solidFill>
                                <a:schemeClr val="bg1"/>
                              </a:solidFill>
                              <a:latin typeface="Cambria Math" panose="02040503050406030204" pitchFamily="18" charset="0"/>
                            </a:rPr>
                            <m:t>𝑟</m:t>
                          </m:r>
                        </m:e>
                        <m:sub>
                          <m:r>
                            <a:rPr kumimoji="1" lang="en-US" altLang="ja-JP" b="0" i="1" smtClean="0">
                              <a:solidFill>
                                <a:schemeClr val="bg1"/>
                              </a:solidFill>
                              <a:latin typeface="Cambria Math" panose="02040503050406030204" pitchFamily="18" charset="0"/>
                            </a:rPr>
                            <m:t> </m:t>
                          </m:r>
                          <m:r>
                            <m:rPr>
                              <m:sty m:val="p"/>
                            </m:rPr>
                            <a:rPr kumimoji="1" lang="en-US" altLang="ja-JP" b="0" i="0" smtClean="0">
                              <a:solidFill>
                                <a:schemeClr val="bg1"/>
                              </a:solidFill>
                              <a:latin typeface="Cambria Math" panose="02040503050406030204" pitchFamily="18" charset="0"/>
                            </a:rPr>
                            <m:t>halo</m:t>
                          </m:r>
                        </m:sub>
                      </m:sSub>
                      <m:r>
                        <a:rPr kumimoji="1" lang="en-US" altLang="ja-JP" b="0" i="1" smtClean="0">
                          <a:solidFill>
                            <a:schemeClr val="bg1"/>
                          </a:solidFill>
                          <a:latin typeface="Cambria Math" panose="02040503050406030204" pitchFamily="18" charset="0"/>
                        </a:rPr>
                        <m:t>=120 </m:t>
                      </m:r>
                      <m:r>
                        <m:rPr>
                          <m:sty m:val="p"/>
                        </m:rPr>
                        <a:rPr kumimoji="1" lang="en-US" altLang="ja-JP" b="0" i="0" smtClean="0">
                          <a:solidFill>
                            <a:schemeClr val="bg1"/>
                          </a:solidFill>
                          <a:latin typeface="Cambria Math" panose="02040503050406030204" pitchFamily="18" charset="0"/>
                        </a:rPr>
                        <m:t>pc</m:t>
                      </m:r>
                    </m:oMath>
                  </m:oMathPara>
                </a14:m>
                <a:endParaRPr kumimoji="1" lang="ja-JP" altLang="en-US">
                  <a:solidFill>
                    <a:schemeClr val="bg1"/>
                  </a:solidFill>
                </a:endParaRPr>
              </a:p>
            </p:txBody>
          </p:sp>
        </mc:Choice>
        <mc:Fallback xmlns="">
          <p:sp>
            <p:nvSpPr>
              <p:cNvPr id="22" name="テキスト ボックス 21">
                <a:extLst>
                  <a:ext uri="{FF2B5EF4-FFF2-40B4-BE49-F238E27FC236}">
                    <a16:creationId xmlns:a16="http://schemas.microsoft.com/office/drawing/2014/main" id="{5CA85B0A-C280-FD5D-C90D-0ED47701DE9C}"/>
                  </a:ext>
                </a:extLst>
              </p:cNvPr>
              <p:cNvSpPr txBox="1">
                <a:spLocks noRot="1" noChangeAspect="1" noMove="1" noResize="1" noEditPoints="1" noAdjustHandles="1" noChangeArrowheads="1" noChangeShapeType="1" noTextEdit="1"/>
              </p:cNvSpPr>
              <p:nvPr/>
            </p:nvSpPr>
            <p:spPr>
              <a:xfrm>
                <a:off x="6493772" y="2626639"/>
                <a:ext cx="1652929" cy="646331"/>
              </a:xfrm>
              <a:prstGeom prst="rect">
                <a:avLst/>
              </a:prstGeom>
              <a:blipFill>
                <a:blip r:embed="rId6"/>
                <a:stretch>
                  <a:fillRect b="-7692"/>
                </a:stretch>
              </a:blipFill>
            </p:spPr>
            <p:txBody>
              <a:bodyPr/>
              <a:lstStyle/>
              <a:p>
                <a:r>
                  <a:rPr lang="ja-JP" altLang="en-US">
                    <a:noFill/>
                  </a:rPr>
                  <a:t> </a:t>
                </a:r>
              </a:p>
            </p:txBody>
          </p:sp>
        </mc:Fallback>
      </mc:AlternateContent>
      <p:sp>
        <p:nvSpPr>
          <p:cNvPr id="23" name="テキスト ボックス 22">
            <a:extLst>
              <a:ext uri="{FF2B5EF4-FFF2-40B4-BE49-F238E27FC236}">
                <a16:creationId xmlns:a16="http://schemas.microsoft.com/office/drawing/2014/main" id="{933BBF34-708C-2950-C012-9357536E5206}"/>
              </a:ext>
            </a:extLst>
          </p:cNvPr>
          <p:cNvSpPr txBox="1"/>
          <p:nvPr/>
        </p:nvSpPr>
        <p:spPr>
          <a:xfrm>
            <a:off x="6493771" y="1200325"/>
            <a:ext cx="1056029" cy="369332"/>
          </a:xfrm>
          <a:prstGeom prst="rect">
            <a:avLst/>
          </a:prstGeom>
          <a:noFill/>
        </p:spPr>
        <p:txBody>
          <a:bodyPr wrap="square" rtlCol="0">
            <a:spAutoFit/>
          </a:bodyPr>
          <a:lstStyle/>
          <a:p>
            <a:r>
              <a:rPr lang="ja-JP" altLang="en-US">
                <a:solidFill>
                  <a:schemeClr val="bg1"/>
                </a:solidFill>
                <a:latin typeface="Hiragino Kaku Gothic ProN W3" panose="020B0300000000000000" pitchFamily="34" charset="-128"/>
                <a:ea typeface="Hiragino Kaku Gothic ProN W3" panose="020B0300000000000000" pitchFamily="34" charset="-128"/>
              </a:rPr>
              <a:t>ハロー</a:t>
            </a:r>
            <a:endParaRPr kumimoji="1" lang="ja-JP" altLang="en-US">
              <a:solidFill>
                <a:schemeClr val="bg1"/>
              </a:solidFill>
              <a:latin typeface="Hiragino Kaku Gothic ProN W3" panose="020B0300000000000000" pitchFamily="34" charset="-128"/>
              <a:ea typeface="Hiragino Kaku Gothic ProN W3" panose="020B0300000000000000" pitchFamily="34" charset="-128"/>
            </a:endParaRPr>
          </a:p>
        </p:txBody>
      </p:sp>
      <p:sp>
        <p:nvSpPr>
          <p:cNvPr id="24" name="テキスト ボックス 23">
            <a:extLst>
              <a:ext uri="{FF2B5EF4-FFF2-40B4-BE49-F238E27FC236}">
                <a16:creationId xmlns:a16="http://schemas.microsoft.com/office/drawing/2014/main" id="{F6E51A4A-6920-C816-5B08-FD0C9663D748}"/>
              </a:ext>
            </a:extLst>
          </p:cNvPr>
          <p:cNvSpPr txBox="1"/>
          <p:nvPr/>
        </p:nvSpPr>
        <p:spPr>
          <a:xfrm>
            <a:off x="9519497" y="1200392"/>
            <a:ext cx="2185357" cy="369332"/>
          </a:xfrm>
          <a:prstGeom prst="rect">
            <a:avLst/>
          </a:prstGeom>
          <a:noFill/>
        </p:spPr>
        <p:txBody>
          <a:bodyPr wrap="square" rtlCol="0">
            <a:spAutoFit/>
          </a:bodyPr>
          <a:lstStyle/>
          <a:p>
            <a:r>
              <a:rPr lang="ja-JP" altLang="en-US">
                <a:solidFill>
                  <a:schemeClr val="bg1"/>
                </a:solidFill>
                <a:latin typeface="Hiragino Kaku Gothic ProN W3" panose="020B0300000000000000" pitchFamily="34" charset="-128"/>
                <a:ea typeface="Hiragino Kaku Gothic ProN W3" panose="020B0300000000000000" pitchFamily="34" charset="-128"/>
              </a:rPr>
              <a:t>星が誕生</a:t>
            </a:r>
            <a:endParaRPr kumimoji="1" lang="ja-JP" altLang="en-US">
              <a:solidFill>
                <a:schemeClr val="bg1"/>
              </a:solidFill>
              <a:latin typeface="Hiragino Kaku Gothic ProN W3" panose="020B0300000000000000" pitchFamily="34" charset="-128"/>
              <a:ea typeface="Hiragino Kaku Gothic ProN W3" panose="020B0300000000000000" pitchFamily="34" charset="-128"/>
            </a:endParaRPr>
          </a:p>
        </p:txBody>
      </p:sp>
      <p:sp>
        <p:nvSpPr>
          <p:cNvPr id="26" name="円/楕円 25">
            <a:extLst>
              <a:ext uri="{FF2B5EF4-FFF2-40B4-BE49-F238E27FC236}">
                <a16:creationId xmlns:a16="http://schemas.microsoft.com/office/drawing/2014/main" id="{017DDC04-8A80-02D1-55B5-43E1AAD7D161}"/>
              </a:ext>
            </a:extLst>
          </p:cNvPr>
          <p:cNvSpPr/>
          <p:nvPr/>
        </p:nvSpPr>
        <p:spPr>
          <a:xfrm>
            <a:off x="10205038" y="1837220"/>
            <a:ext cx="740776" cy="7407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92062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22085</TotalTime>
  <Words>3976</Words>
  <Application>Microsoft Macintosh PowerPoint</Application>
  <PresentationFormat>ワイド画面</PresentationFormat>
  <Paragraphs>335</Paragraphs>
  <Slides>19</Slides>
  <Notes>19</Notes>
  <HiddenSlides>0</HiddenSlides>
  <MMClips>6</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19</vt:i4>
      </vt:variant>
    </vt:vector>
  </HeadingPairs>
  <TitlesOfParts>
    <vt:vector size="30" baseType="lpstr">
      <vt:lpstr>gg sans</vt:lpstr>
      <vt:lpstr>Hiragino Kaku Gothic ProN</vt:lpstr>
      <vt:lpstr>Hiragino Kaku Gothic ProN W3</vt:lpstr>
      <vt:lpstr>Hiragino Kaku Gothic ProN W6</vt:lpstr>
      <vt:lpstr>inherit</vt:lpstr>
      <vt:lpstr>システムフォント（レギュラー）</vt:lpstr>
      <vt:lpstr>游ゴシック</vt:lpstr>
      <vt:lpstr>游明朝</vt:lpstr>
      <vt:lpstr>Arial</vt:lpstr>
      <vt:lpstr>Cambria Math</vt:lpstr>
      <vt:lpstr>Office テーマ</vt:lpstr>
      <vt:lpstr>宇宙論的シミュレーションにおける 初代星フィードバックの 初代星質量およびハロー質量依存性</vt:lpstr>
      <vt:lpstr>Introduction - 初代星研究の重要性 -</vt:lpstr>
      <vt:lpstr>Introduction - 初代星フィードバックの先行研究1 -</vt:lpstr>
      <vt:lpstr>Introduction - 初代星フィードバックの先行研究2 -</vt:lpstr>
      <vt:lpstr>PowerPoint プレゼンテーション</vt:lpstr>
      <vt:lpstr>Introduction - 本研究の目的 -</vt:lpstr>
      <vt:lpstr>Method - シミュレーションコード -</vt:lpstr>
      <vt:lpstr>Method - シミュレーションの流れ -</vt:lpstr>
      <vt:lpstr>Method - シミュレーションの流れ -</vt:lpstr>
      <vt:lpstr>Results - 2D ムービー -</vt:lpstr>
      <vt:lpstr>Results - 電離バブルの進化 -</vt:lpstr>
      <vt:lpstr>Results - 超新星バブルの進化 -</vt:lpstr>
      <vt:lpstr>Results - 電離フィードバックの星質量依存性 -</vt:lpstr>
      <vt:lpstr>Results - 超新星フィードバックの星質量依存性-</vt:lpstr>
      <vt:lpstr>Results - 初代星フィードバックの臨界質量 -</vt:lpstr>
      <vt:lpstr>Discussion - 例外的なケースの紹介 -</vt:lpstr>
      <vt:lpstr>Discussion -例外的なケースの紹介 -</vt:lpstr>
      <vt:lpstr>Discussion - ハローの個性の影響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ionizing radiation and supernovae of the first stars on their surroundings</dc:title>
  <dc:creator>松田　凌</dc:creator>
  <cp:lastModifiedBy>松田　凌</cp:lastModifiedBy>
  <cp:revision>232</cp:revision>
  <dcterms:created xsi:type="dcterms:W3CDTF">2024-02-16T20:38:27Z</dcterms:created>
  <dcterms:modified xsi:type="dcterms:W3CDTF">2024-11-10T19:19:32Z</dcterms:modified>
</cp:coreProperties>
</file>