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1"/>
  </p:notesMasterIdLst>
  <p:sldIdLst>
    <p:sldId id="258" r:id="rId2"/>
    <p:sldId id="375" r:id="rId3"/>
    <p:sldId id="260" r:id="rId4"/>
    <p:sldId id="273" r:id="rId5"/>
    <p:sldId id="299" r:id="rId6"/>
    <p:sldId id="296" r:id="rId7"/>
    <p:sldId id="340" r:id="rId8"/>
    <p:sldId id="389" r:id="rId9"/>
    <p:sldId id="348" r:id="rId10"/>
    <p:sldId id="373" r:id="rId11"/>
    <p:sldId id="281" r:id="rId12"/>
    <p:sldId id="391" r:id="rId13"/>
    <p:sldId id="343" r:id="rId14"/>
    <p:sldId id="344" r:id="rId15"/>
    <p:sldId id="392" r:id="rId16"/>
    <p:sldId id="349" r:id="rId17"/>
    <p:sldId id="345" r:id="rId18"/>
    <p:sldId id="338" r:id="rId19"/>
    <p:sldId id="361" r:id="rId20"/>
    <p:sldId id="347" r:id="rId21"/>
    <p:sldId id="371" r:id="rId22"/>
    <p:sldId id="390" r:id="rId23"/>
    <p:sldId id="346" r:id="rId24"/>
    <p:sldId id="372" r:id="rId25"/>
    <p:sldId id="396" r:id="rId26"/>
    <p:sldId id="395" r:id="rId27"/>
    <p:sldId id="394" r:id="rId28"/>
    <p:sldId id="397" r:id="rId29"/>
    <p:sldId id="3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73"/>
    <p:restoredTop sz="81394"/>
  </p:normalViewPr>
  <p:slideViewPr>
    <p:cSldViewPr snapToGrid="0">
      <p:cViewPr varScale="1">
        <p:scale>
          <a:sx n="86" d="100"/>
          <a:sy n="86" d="100"/>
        </p:scale>
        <p:origin x="2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8DEF1-0A5B-8247-846A-F81388D960A2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3AAED-1072-6241-8B00-569588C446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27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04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5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3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1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153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099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11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02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027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63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0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93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112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2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25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5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14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07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01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11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3AAED-1072-6241-8B00-569588C446E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8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5EBD-9E41-5F4E-8C58-6CD87149D5ED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66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E19F-ECE8-964A-B4DA-BE9C07CA6FA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0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F78C-DDDC-2B41-BF57-430DD37D8695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2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F6B2-D482-9247-A2F5-66554F82FA0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54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BC71-60F0-9F45-9DA6-DB0322CC21F9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68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AB98-AE5A-E14E-AF69-14F0C159E532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33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0B90-7205-AE42-AC52-FB882C3CCC01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08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AAB3-C6D9-0341-B3E6-76048DC16FBA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49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F060-88F1-C74B-B858-6368CF0E69F9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86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390E-E1D8-D541-858F-B0C9F891CE6C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B793-64E8-7743-BB4B-437B083D37C7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17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EA7B-04F0-1B4C-ABE5-8993E79C1A44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09D1-068D-A240-B02A-66E89F9C5D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62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2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2.mp4"/><Relationship Id="rId7" Type="http://schemas.openxmlformats.org/officeDocument/2006/relationships/image" Target="../media/image16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4" Type="http://schemas.openxmlformats.org/officeDocument/2006/relationships/video" Target="../media/media2.mp4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4.mp4"/><Relationship Id="rId7" Type="http://schemas.openxmlformats.org/officeDocument/2006/relationships/image" Target="../media/image19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4" Type="http://schemas.openxmlformats.org/officeDocument/2006/relationships/video" Target="../media/media4.mp4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36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80.png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1.gi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044C59-647E-1DE1-E999-3481046319A7}"/>
              </a:ext>
            </a:extLst>
          </p:cNvPr>
          <p:cNvSpPr txBox="1"/>
          <p:nvPr/>
        </p:nvSpPr>
        <p:spPr>
          <a:xfrm>
            <a:off x="4507457" y="4627878"/>
            <a:ext cx="4552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u="sng">
                <a:solidFill>
                  <a:schemeClr val="accent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鈴口智也</a:t>
            </a:r>
            <a:r>
              <a:rPr kumimoji="1" lang="en-US" altLang="ja-JP" sz="4000" u="sng" dirty="0">
                <a:solidFill>
                  <a:schemeClr val="accent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 (</a:t>
            </a:r>
            <a:r>
              <a:rPr kumimoji="1" lang="ja-JP" altLang="en-US" sz="4000" u="sng">
                <a:solidFill>
                  <a:schemeClr val="accent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京大</a:t>
            </a:r>
            <a:r>
              <a:rPr kumimoji="1" lang="en-US" altLang="ja-JP" sz="4000" u="sng" dirty="0">
                <a:solidFill>
                  <a:schemeClr val="accent1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D1)</a:t>
            </a:r>
            <a:endParaRPr kumimoji="1" lang="ja-JP" altLang="en-US" sz="4000" u="sng">
              <a:solidFill>
                <a:schemeClr val="accent1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26881B23-0AC6-BC11-D474-B71E1FD5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7D65AA-D8B9-5754-1A29-3216E54015D5}"/>
              </a:ext>
            </a:extLst>
          </p:cNvPr>
          <p:cNvSpPr txBox="1"/>
          <p:nvPr/>
        </p:nvSpPr>
        <p:spPr>
          <a:xfrm>
            <a:off x="-6337" y="268344"/>
            <a:ext cx="91566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降着成長する種</a:t>
            </a:r>
            <a:r>
              <a:rPr kumimoji="1" lang="en-US" altLang="ja-JP" sz="7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</a:p>
          <a:p>
            <a:pPr algn="ctr"/>
            <a:r>
              <a:rPr kumimoji="1" lang="ja-JP" altLang="en-US" sz="72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が受ける</a:t>
            </a:r>
            <a:endParaRPr kumimoji="1" lang="en-US" altLang="ja-JP" sz="72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algn="ctr"/>
            <a:r>
              <a:rPr kumimoji="1" lang="en-US" altLang="ja-JP" sz="7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Dynamical Friction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D44B14-EB8A-B073-8952-9C7B2DD08504}"/>
              </a:ext>
            </a:extLst>
          </p:cNvPr>
          <p:cNvSpPr txBox="1"/>
          <p:nvPr/>
        </p:nvSpPr>
        <p:spPr>
          <a:xfrm>
            <a:off x="1174275" y="5447981"/>
            <a:ext cx="6795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共同研究者：杉村和幸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北大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、細川隆史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京大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、</a:t>
            </a:r>
            <a:endParaRPr kumimoji="1" lang="en-US" altLang="ja-JP" sz="2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　　　　　松本倫明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法政大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endParaRPr kumimoji="1" lang="ja-JP" altLang="en-US" sz="24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AEF4400-E560-EE78-C00E-85CBBA9FD6C6}"/>
              </a:ext>
            </a:extLst>
          </p:cNvPr>
          <p:cNvSpPr/>
          <p:nvPr/>
        </p:nvSpPr>
        <p:spPr>
          <a:xfrm>
            <a:off x="1174275" y="5430532"/>
            <a:ext cx="6614310" cy="84844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D43347-C0E4-05B0-9D21-9F8C1B3D1BBC}"/>
              </a:ext>
            </a:extLst>
          </p:cNvPr>
          <p:cNvSpPr txBox="1"/>
          <p:nvPr/>
        </p:nvSpPr>
        <p:spPr>
          <a:xfrm>
            <a:off x="1483654" y="3695189"/>
            <a:ext cx="6304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2023</a:t>
            </a:r>
            <a:r>
              <a:rPr kumimoji="1" lang="ja-JP" altLang="en-US" sz="32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年初代星研究会</a:t>
            </a:r>
            <a:r>
              <a:rPr kumimoji="1" lang="en-US" altLang="ja-JP" sz="32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@</a:t>
            </a:r>
            <a:r>
              <a:rPr kumimoji="1" lang="ja-JP" altLang="en-US" sz="32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北海道大</a:t>
            </a:r>
          </a:p>
        </p:txBody>
      </p:sp>
      <p:pic>
        <p:nvPicPr>
          <p:cNvPr id="9" name="図 8" descr="ロゴ&#10;&#10;低い精度で自動的に生成された説明">
            <a:extLst>
              <a:ext uri="{FF2B5EF4-FFF2-40B4-BE49-F238E27FC236}">
                <a16:creationId xmlns:a16="http://schemas.microsoft.com/office/drawing/2014/main" id="{CE33C70C-D310-4F12-5E07-3485440D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" y="4216406"/>
            <a:ext cx="4464039" cy="11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815903-0386-B400-E944-1A181B4160A4}"/>
              </a:ext>
            </a:extLst>
          </p:cNvPr>
          <p:cNvSpPr txBox="1"/>
          <p:nvPr/>
        </p:nvSpPr>
        <p:spPr>
          <a:xfrm>
            <a:off x="1215997" y="131344"/>
            <a:ext cx="6497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重要な長さスケール</a:t>
            </a:r>
          </a:p>
        </p:txBody>
      </p:sp>
      <p:sp>
        <p:nvSpPr>
          <p:cNvPr id="21" name="フッター プレースホルダー 20">
            <a:extLst>
              <a:ext uri="{FF2B5EF4-FFF2-40B4-BE49-F238E27FC236}">
                <a16:creationId xmlns:a16="http://schemas.microsoft.com/office/drawing/2014/main" id="{E3E4BF01-2394-C3CC-B4E7-58D7F2D0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6BE416D-A4E3-D0DA-5A12-82253148A5C1}"/>
                  </a:ext>
                </a:extLst>
              </p:cNvPr>
              <p:cNvSpPr txBox="1"/>
              <p:nvPr/>
            </p:nvSpPr>
            <p:spPr>
              <a:xfrm>
                <a:off x="896610" y="4295628"/>
                <a:ext cx="3388941" cy="1153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3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𝐁𝐇𝐋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kumimoji="1" lang="en-US" altLang="ja-JP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sSub>
                            <m:sSubPr>
                              <m:ctrlPr>
                                <a:rPr kumimoji="1" lang="en-US" altLang="ja-JP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kumimoji="1" lang="en-US" altLang="ja-JP" sz="32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𝐁𝐇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kumimoji="1" lang="en-US" altLang="ja-JP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kumimoji="1" lang="en-US" altLang="ja-JP" sz="32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sub>
                                <m:sup>
                                  <m:r>
                                    <a:rPr kumimoji="1" lang="en-US" altLang="ja-JP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1" lang="en-US" altLang="ja-JP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1" lang="en-US" altLang="ja-JP" sz="32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𝐁𝐇</m:t>
                              </m:r>
                            </m:sub>
                            <m:sup>
                              <m:r>
                                <a:rPr kumimoji="1" lang="en-US" altLang="ja-JP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32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6BE416D-A4E3-D0DA-5A12-82253148A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10" y="4295628"/>
                <a:ext cx="3388941" cy="1153521"/>
              </a:xfrm>
              <a:prstGeom prst="rect">
                <a:avLst/>
              </a:prstGeom>
              <a:blipFill>
                <a:blip r:embed="rId3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2059CBD-A5AB-ACD1-FE55-1C26A18DB043}"/>
              </a:ext>
            </a:extLst>
          </p:cNvPr>
          <p:cNvSpPr/>
          <p:nvPr/>
        </p:nvSpPr>
        <p:spPr>
          <a:xfrm>
            <a:off x="783771" y="4017082"/>
            <a:ext cx="7782848" cy="1587889"/>
          </a:xfrm>
          <a:prstGeom prst="rect">
            <a:avLst/>
          </a:prstGeom>
          <a:noFill/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6A11B2-DC65-DDB8-4F89-ED119ADAE397}"/>
              </a:ext>
            </a:extLst>
          </p:cNvPr>
          <p:cNvSpPr txBox="1"/>
          <p:nvPr/>
        </p:nvSpPr>
        <p:spPr>
          <a:xfrm>
            <a:off x="4110823" y="4346373"/>
            <a:ext cx="433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Bondi-Hoyle-Lyttleton</a:t>
            </a:r>
            <a:r>
              <a:rPr kumimoji="1" lang="ja-JP" altLang="en-US" sz="24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半径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DE1C5A-E6C1-7163-7665-59D23B283826}"/>
                  </a:ext>
                </a:extLst>
              </p:cNvPr>
              <p:cNvSpPr txBox="1"/>
              <p:nvPr/>
            </p:nvSpPr>
            <p:spPr>
              <a:xfrm>
                <a:off x="4710731" y="4902141"/>
                <a:ext cx="1565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：音速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DE1C5A-E6C1-7163-7665-59D23B28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731" y="4902141"/>
                <a:ext cx="1565108" cy="523220"/>
              </a:xfrm>
              <a:prstGeom prst="rect">
                <a:avLst/>
              </a:prstGeom>
              <a:blipFill>
                <a:blip r:embed="rId4"/>
                <a:stretch>
                  <a:fillRect t="-11628" r="-6452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EEE9F6-68EC-565B-C220-C31176424B21}"/>
              </a:ext>
            </a:extLst>
          </p:cNvPr>
          <p:cNvSpPr txBox="1"/>
          <p:nvPr/>
        </p:nvSpPr>
        <p:spPr>
          <a:xfrm>
            <a:off x="290286" y="1333220"/>
            <a:ext cx="804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・球対称ガス降着における典型的な長さスケール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47DC4DB-4382-7A8C-A50C-BA97E79D1BA0}"/>
                  </a:ext>
                </a:extLst>
              </p:cNvPr>
              <p:cNvSpPr txBox="1"/>
              <p:nvPr/>
            </p:nvSpPr>
            <p:spPr>
              <a:xfrm>
                <a:off x="940153" y="1976351"/>
                <a:ext cx="2477794" cy="1129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kumimoji="1"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sSub>
                            <m:sSubPr>
                              <m:ctrlP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kumimoji="1" lang="en-US" altLang="ja-JP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𝐁𝐇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1" lang="en-US" altLang="ja-JP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sub>
                            <m:sup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3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47DC4DB-4382-7A8C-A50C-BA97E79D1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3" y="1976351"/>
                <a:ext cx="2477794" cy="1129733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78AD0C-3515-9A07-19D6-A75E7C39C714}"/>
              </a:ext>
            </a:extLst>
          </p:cNvPr>
          <p:cNvSpPr txBox="1"/>
          <p:nvPr/>
        </p:nvSpPr>
        <p:spPr>
          <a:xfrm>
            <a:off x="3711681" y="231038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ボンディ半径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0E08FF9-6753-3EA0-1A45-75D623170C80}"/>
              </a:ext>
            </a:extLst>
          </p:cNvPr>
          <p:cNvSpPr txBox="1"/>
          <p:nvPr/>
        </p:nvSpPr>
        <p:spPr>
          <a:xfrm>
            <a:off x="281439" y="3299973"/>
            <a:ext cx="804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・軸対称ガス降着における典型的な長さスケール</a:t>
            </a:r>
          </a:p>
        </p:txBody>
      </p:sp>
    </p:spTree>
    <p:extLst>
      <p:ext uri="{BB962C8B-B14F-4D97-AF65-F5344CB8AC3E}">
        <p14:creationId xmlns:p14="http://schemas.microsoft.com/office/powerpoint/2010/main" val="117477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13FDCB3-AFBD-9202-E152-5502C149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9C2FE9-4DD1-235C-C78E-371A2FB007D3}"/>
              </a:ext>
            </a:extLst>
          </p:cNvPr>
          <p:cNvSpPr txBox="1"/>
          <p:nvPr/>
        </p:nvSpPr>
        <p:spPr>
          <a:xfrm>
            <a:off x="1651969" y="1203737"/>
            <a:ext cx="5840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本研究の目標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790CAF1-86B5-7927-4852-515A64BF8E1C}"/>
              </a:ext>
            </a:extLst>
          </p:cNvPr>
          <p:cNvSpPr txBox="1"/>
          <p:nvPr/>
        </p:nvSpPr>
        <p:spPr>
          <a:xfrm>
            <a:off x="450518" y="2644170"/>
            <a:ext cx="8242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ガス降着による非線形性を考慮したときに</a:t>
            </a:r>
            <a:endParaRPr kumimoji="1" lang="en-US" altLang="ja-JP" sz="3200" b="1" dirty="0">
              <a:solidFill>
                <a:srgbClr val="C0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32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天体</a:t>
            </a:r>
            <a:r>
              <a:rPr kumimoji="1" lang="en-US" altLang="ja-JP" sz="32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(BH)</a:t>
            </a:r>
            <a:r>
              <a:rPr kumimoji="1" lang="ja-JP" altLang="en-US" sz="32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が受ける抵抗力の速度依存性を、</a:t>
            </a:r>
            <a:endParaRPr kumimoji="1" lang="en-US" altLang="ja-JP" sz="3200" b="1" dirty="0">
              <a:solidFill>
                <a:srgbClr val="C0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32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線形理論による定式化をもとに求める</a:t>
            </a:r>
            <a:endParaRPr kumimoji="1" lang="en-US" altLang="ja-JP" sz="3200" b="1" dirty="0">
              <a:solidFill>
                <a:srgbClr val="C0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F65BEBE-0787-2456-8480-029FCF4FF49C}"/>
              </a:ext>
            </a:extLst>
          </p:cNvPr>
          <p:cNvCxnSpPr/>
          <p:nvPr/>
        </p:nvCxnSpPr>
        <p:spPr>
          <a:xfrm flipH="1">
            <a:off x="165370" y="1803901"/>
            <a:ext cx="1391056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9E71537-BB46-6F85-F922-F4D1028307F6}"/>
              </a:ext>
            </a:extLst>
          </p:cNvPr>
          <p:cNvCxnSpPr>
            <a:cxnSpLocks/>
          </p:cNvCxnSpPr>
          <p:nvPr/>
        </p:nvCxnSpPr>
        <p:spPr>
          <a:xfrm flipH="1">
            <a:off x="7457113" y="1803901"/>
            <a:ext cx="1391056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1B6368A-0942-2587-0F1D-0E7F99EC9650}"/>
              </a:ext>
            </a:extLst>
          </p:cNvPr>
          <p:cNvCxnSpPr>
            <a:cxnSpLocks/>
          </p:cNvCxnSpPr>
          <p:nvPr/>
        </p:nvCxnSpPr>
        <p:spPr>
          <a:xfrm flipH="1">
            <a:off x="165370" y="4621679"/>
            <a:ext cx="8682799" cy="0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79CDA04-819F-F006-824D-C2AFED7B94D7}"/>
              </a:ext>
            </a:extLst>
          </p:cNvPr>
          <p:cNvCxnSpPr>
            <a:cxnSpLocks/>
          </p:cNvCxnSpPr>
          <p:nvPr/>
        </p:nvCxnSpPr>
        <p:spPr>
          <a:xfrm flipV="1">
            <a:off x="191311" y="1803901"/>
            <a:ext cx="0" cy="2817778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D3840E-4A82-4DE7-16E6-B8A2652C526C}"/>
              </a:ext>
            </a:extLst>
          </p:cNvPr>
          <p:cNvCxnSpPr>
            <a:cxnSpLocks/>
          </p:cNvCxnSpPr>
          <p:nvPr/>
        </p:nvCxnSpPr>
        <p:spPr>
          <a:xfrm flipV="1">
            <a:off x="8841684" y="1803901"/>
            <a:ext cx="0" cy="2817778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6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D884D49-4878-422A-2D3C-7E0EDA90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BEBF67-B501-C003-4002-879BBACEB355}"/>
              </a:ext>
            </a:extLst>
          </p:cNvPr>
          <p:cNvSpPr txBox="1"/>
          <p:nvPr/>
        </p:nvSpPr>
        <p:spPr>
          <a:xfrm>
            <a:off x="-19962" y="735955"/>
            <a:ext cx="91839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手法</a:t>
            </a:r>
          </a:p>
        </p:txBody>
      </p:sp>
    </p:spTree>
    <p:extLst>
      <p:ext uri="{BB962C8B-B14F-4D97-AF65-F5344CB8AC3E}">
        <p14:creationId xmlns:p14="http://schemas.microsoft.com/office/powerpoint/2010/main" val="384714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1E495E1-4BDC-12A3-CBE5-92F3C315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0F7332-B45B-AC60-EA76-2D603A197AF2}"/>
              </a:ext>
            </a:extLst>
          </p:cNvPr>
          <p:cNvSpPr txBox="1"/>
          <p:nvPr/>
        </p:nvSpPr>
        <p:spPr>
          <a:xfrm>
            <a:off x="3065818" y="136524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問題設定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655D312-B806-B46F-C392-D8D1F9152F2F}"/>
                  </a:ext>
                </a:extLst>
              </p:cNvPr>
              <p:cNvSpPr txBox="1"/>
              <p:nvPr/>
            </p:nvSpPr>
            <p:spPr>
              <a:xfrm>
                <a:off x="95794" y="1262742"/>
                <a:ext cx="532197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・ガスに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𝑥</m:t>
                    </m:r>
                  </m:oMath>
                </a14:m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方向の初速を与え、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</a:t>
                </a:r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BH</a:t>
                </a: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への降着率が一定になる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まで計算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655D312-B806-B46F-C392-D8D1F9152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1262742"/>
                <a:ext cx="5321970" cy="1384995"/>
              </a:xfrm>
              <a:prstGeom prst="rect">
                <a:avLst/>
              </a:prstGeom>
              <a:blipFill>
                <a:blip r:embed="rId3"/>
                <a:stretch>
                  <a:fillRect l="-2381" t="-4545" r="-1429"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F2E1FFE-FFC5-4B33-A7A7-97691FBEFADC}"/>
              </a:ext>
            </a:extLst>
          </p:cNvPr>
          <p:cNvCxnSpPr>
            <a:cxnSpLocks/>
          </p:cNvCxnSpPr>
          <p:nvPr/>
        </p:nvCxnSpPr>
        <p:spPr>
          <a:xfrm flipV="1">
            <a:off x="7478038" y="1262742"/>
            <a:ext cx="1" cy="252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B04013C-61CE-3999-4FDE-F84CF54BEB70}"/>
              </a:ext>
            </a:extLst>
          </p:cNvPr>
          <p:cNvCxnSpPr>
            <a:cxnSpLocks/>
          </p:cNvCxnSpPr>
          <p:nvPr/>
        </p:nvCxnSpPr>
        <p:spPr>
          <a:xfrm>
            <a:off x="6218038" y="2591695"/>
            <a:ext cx="25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18C90C-729C-4D8C-63CF-06E859852646}"/>
              </a:ext>
            </a:extLst>
          </p:cNvPr>
          <p:cNvCxnSpPr>
            <a:cxnSpLocks/>
          </p:cNvCxnSpPr>
          <p:nvPr/>
        </p:nvCxnSpPr>
        <p:spPr>
          <a:xfrm flipH="1">
            <a:off x="6770317" y="1862358"/>
            <a:ext cx="1415442" cy="14586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76C82F-B334-A21B-C999-9FF883ED51DC}"/>
              </a:ext>
            </a:extLst>
          </p:cNvPr>
          <p:cNvSpPr/>
          <p:nvPr/>
        </p:nvSpPr>
        <p:spPr>
          <a:xfrm>
            <a:off x="5943746" y="1077009"/>
            <a:ext cx="3012364" cy="2906268"/>
          </a:xfrm>
          <a:prstGeom prst="rect">
            <a:avLst/>
          </a:prstGeom>
          <a:solidFill>
            <a:schemeClr val="bg2">
              <a:lumMod val="50000"/>
              <a:alpha val="498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EA836994-C232-73FC-AF0A-D61DABE47036}"/>
              </a:ext>
            </a:extLst>
          </p:cNvPr>
          <p:cNvSpPr/>
          <p:nvPr/>
        </p:nvSpPr>
        <p:spPr>
          <a:xfrm>
            <a:off x="7298038" y="241169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4E33714-E1E4-77ED-2032-FCC4E958B638}"/>
              </a:ext>
            </a:extLst>
          </p:cNvPr>
          <p:cNvCxnSpPr/>
          <p:nvPr/>
        </p:nvCxnSpPr>
        <p:spPr>
          <a:xfrm>
            <a:off x="6346368" y="2034514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138A7369-F89A-7C28-254F-24A9E61EEAE6}"/>
              </a:ext>
            </a:extLst>
          </p:cNvPr>
          <p:cNvCxnSpPr/>
          <p:nvPr/>
        </p:nvCxnSpPr>
        <p:spPr>
          <a:xfrm>
            <a:off x="6089966" y="1771821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C7794E5-6069-EF35-7ECA-B2EAB1609B99}"/>
              </a:ext>
            </a:extLst>
          </p:cNvPr>
          <p:cNvCxnSpPr/>
          <p:nvPr/>
        </p:nvCxnSpPr>
        <p:spPr>
          <a:xfrm>
            <a:off x="6256368" y="2305047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025DF36-77E8-AD6F-9DD6-D22BF6B18620}"/>
              </a:ext>
            </a:extLst>
          </p:cNvPr>
          <p:cNvCxnSpPr/>
          <p:nvPr/>
        </p:nvCxnSpPr>
        <p:spPr>
          <a:xfrm>
            <a:off x="7595026" y="2039812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066173C-F2E1-5ACC-FD9A-E00A55A16FE0}"/>
              </a:ext>
            </a:extLst>
          </p:cNvPr>
          <p:cNvCxnSpPr/>
          <p:nvPr/>
        </p:nvCxnSpPr>
        <p:spPr>
          <a:xfrm>
            <a:off x="7658038" y="1771821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F4D0471-AF53-AF25-8904-ED6CC04C6B50}"/>
              </a:ext>
            </a:extLst>
          </p:cNvPr>
          <p:cNvCxnSpPr/>
          <p:nvPr/>
        </p:nvCxnSpPr>
        <p:spPr>
          <a:xfrm>
            <a:off x="7860092" y="2305047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89F152C-C4D5-8A67-BD97-BF934603FBD8}"/>
                  </a:ext>
                </a:extLst>
              </p:cNvPr>
              <p:cNvSpPr txBox="1"/>
              <p:nvPr/>
            </p:nvSpPr>
            <p:spPr>
              <a:xfrm>
                <a:off x="8482904" y="2530143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89F152C-C4D5-8A67-BD97-BF934603F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904" y="2530143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3A5703-1B43-587C-5F41-42E52A3E8AFA}"/>
                  </a:ext>
                </a:extLst>
              </p:cNvPr>
              <p:cNvSpPr txBox="1"/>
              <p:nvPr/>
            </p:nvSpPr>
            <p:spPr>
              <a:xfrm>
                <a:off x="7560793" y="1042485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3A5703-1B43-587C-5F41-42E52A3E8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93" y="1042485"/>
                <a:ext cx="481222" cy="523220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37F718D-372A-4732-A0DF-6615A5470941}"/>
                  </a:ext>
                </a:extLst>
              </p:cNvPr>
              <p:cNvSpPr txBox="1"/>
              <p:nvPr/>
            </p:nvSpPr>
            <p:spPr>
              <a:xfrm>
                <a:off x="6376898" y="3194688"/>
                <a:ext cx="452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37F718D-372A-4732-A0DF-6615A547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898" y="3194688"/>
                <a:ext cx="4523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1AA7FAE-16E8-B970-B7C4-6377BB764023}"/>
              </a:ext>
            </a:extLst>
          </p:cNvPr>
          <p:cNvSpPr txBox="1"/>
          <p:nvPr/>
        </p:nvSpPr>
        <p:spPr>
          <a:xfrm>
            <a:off x="7540277" y="272553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E9C1D70-4B2E-91BC-29B2-673F73CDFFFA}"/>
                  </a:ext>
                </a:extLst>
              </p:cNvPr>
              <p:cNvSpPr txBox="1"/>
              <p:nvPr/>
            </p:nvSpPr>
            <p:spPr>
              <a:xfrm>
                <a:off x="95794" y="2726410"/>
                <a:ext cx="3688830" cy="1425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・正味の抵抗力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en-US" altLang="ja-JP" sz="2800" b="0" dirty="0">
                    <a:ea typeface="Hiragino Sans W4" panose="020B0400000000000000" pitchFamily="34" charset="-128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DF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grav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+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acc</m:t>
                        </m:r>
                      </m:sub>
                    </m:sSub>
                  </m:oMath>
                </a14:m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を求める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E9C1D70-4B2E-91BC-29B2-673F73CDF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2726410"/>
                <a:ext cx="3688830" cy="1425647"/>
              </a:xfrm>
              <a:prstGeom prst="rect">
                <a:avLst/>
              </a:prstGeom>
              <a:blipFill>
                <a:blip r:embed="rId7"/>
                <a:stretch>
                  <a:fillRect l="-3425" t="-4425" b="-11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54E2C8B-2AEC-B3F4-FF4C-D8519791C1FB}"/>
                  </a:ext>
                </a:extLst>
              </p:cNvPr>
              <p:cNvSpPr txBox="1"/>
              <p:nvPr/>
            </p:nvSpPr>
            <p:spPr>
              <a:xfrm>
                <a:off x="3230850" y="4146499"/>
                <a:ext cx="5764399" cy="2126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grav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40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d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𝑉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𝜌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  <m:t>BH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  <m:t>𝒙</m:t>
                                      </m:r>
                                      <m: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400" b="1" i="1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400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  <m:t>BH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400" b="1" i="1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  <m:t>𝒙</m:t>
                                          </m:r>
                                          <m:r>
                                            <a:rPr kumimoji="1" lang="en-US" altLang="ja-JP" sz="2400" i="1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ja-JP" sz="2400" i="1">
                                                  <a:latin typeface="Cambria Math" panose="02040503050406030204" pitchFamily="18" charset="0"/>
                                                  <a:ea typeface="Hiragino Sans W4" panose="020B0400000000000000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400" b="1" i="1">
                                                  <a:latin typeface="Cambria Math" panose="02040503050406030204" pitchFamily="18" charset="0"/>
                                                  <a:ea typeface="Hiragino Sans W4" panose="020B0400000000000000" pitchFamily="34" charset="-128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sz="2400">
                                                  <a:latin typeface="Cambria Math" panose="02040503050406030204" pitchFamily="18" charset="0"/>
                                                  <a:ea typeface="Hiragino Sans W4" panose="020B0400000000000000" pitchFamily="34" charset="-128"/>
                                                </a:rPr>
                                                <m:t>BH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⋅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𝒗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BH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400" b="0" i="0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  <m:t>BH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𝒗𝒗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BH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</a:rPr>
                                <m:t>BH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54E2C8B-2AEC-B3F4-FF4C-D8519791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50" y="4146499"/>
                <a:ext cx="5764399" cy="2126608"/>
              </a:xfrm>
              <a:prstGeom prst="rect">
                <a:avLst/>
              </a:prstGeom>
              <a:blipFill>
                <a:blip r:embed="rId8"/>
                <a:stretch>
                  <a:fillRect t="-67857" b="-97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D84D3E0-8729-FD57-31A7-4EB09A1D4B7F}"/>
              </a:ext>
            </a:extLst>
          </p:cNvPr>
          <p:cNvSpPr txBox="1"/>
          <p:nvPr/>
        </p:nvSpPr>
        <p:spPr>
          <a:xfrm>
            <a:off x="123528" y="4223292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・ガスの初速度が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パラメータ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90ECC7-ED96-BCC2-A5A4-EA68BFAC09AA}"/>
              </a:ext>
            </a:extLst>
          </p:cNvPr>
          <p:cNvSpPr/>
          <p:nvPr/>
        </p:nvSpPr>
        <p:spPr>
          <a:xfrm>
            <a:off x="3234851" y="4125023"/>
            <a:ext cx="5760398" cy="2115614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26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D3F9CA5-DF4A-A5F1-A967-DCC7DA1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732BE-AC9A-A01D-77F0-D95E07473AA5}"/>
              </a:ext>
            </a:extLst>
          </p:cNvPr>
          <p:cNvSpPr txBox="1"/>
          <p:nvPr/>
        </p:nvSpPr>
        <p:spPr>
          <a:xfrm>
            <a:off x="3065818" y="136524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計算手法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DBC0306-DC94-00EF-B37D-42471FF4DB36}"/>
                  </a:ext>
                </a:extLst>
              </p:cNvPr>
              <p:cNvSpPr txBox="1"/>
              <p:nvPr/>
            </p:nvSpPr>
            <p:spPr>
              <a:xfrm>
                <a:off x="157244" y="1239924"/>
                <a:ext cx="7815088" cy="471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</a:t>
                </a:r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SFUMATO</a:t>
                </a: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による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</a:t>
                </a:r>
                <a:r>
                  <a:rPr kumimoji="1" lang="en-US" altLang="ja-JP" sz="2800" dirty="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3</a:t>
                </a:r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次元流体シミュレーション</a:t>
                </a:r>
                <a:endParaRPr kumimoji="1" lang="en-US" altLang="ja-JP" sz="2800" dirty="0">
                  <a:solidFill>
                    <a:srgbClr val="C00000"/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・初期密度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 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5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c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m</m:t>
                        </m:r>
                      </m:e>
                      <m:sup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ja-JP" altLang="en-US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、</a:t>
                </a: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等温</a:t>
                </a:r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4</m:t>
                        </m:r>
                      </m:sup>
                    </m:sSup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K</m:t>
                    </m:r>
                  </m:oMath>
                </a14:m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  <a:endParaRPr kumimoji="1" lang="en-US" altLang="ja-JP" sz="2800" b="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BH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で、降着による質量変化は無視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B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𝐺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BH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s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≃1.4×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4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au</m:t>
                      </m:r>
                    </m:oMath>
                  </m:oMathPara>
                </a14:m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&lt;3.0</m:t>
                    </m:r>
                  </m:oMath>
                </a14:m>
                <a:r>
                  <a:rPr kumimoji="1" lang="ja-JP" altLang="en-US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の</a:t>
                </a: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範囲で、</a:t>
                </a:r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12</a:t>
                </a: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ケース計算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</a:t>
                </a:r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BH</a:t>
                </a: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はシンク粒子として扱い、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sink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≤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10</m:t>
                        </m:r>
                      </m:den>
                    </m:f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B</m:t>
                        </m:r>
                      </m:sub>
                    </m:sSub>
                  </m:oMath>
                </a14:m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DBC0306-DC94-00EF-B37D-42471FF4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44" y="1239924"/>
                <a:ext cx="7815088" cy="4711161"/>
              </a:xfrm>
              <a:prstGeom prst="rect">
                <a:avLst/>
              </a:prstGeom>
              <a:blipFill>
                <a:blip r:embed="rId3"/>
                <a:stretch>
                  <a:fillRect l="-1623" t="-1344" r="-649" b="-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3B9A79A-9B6F-12F1-A661-347DCCF28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017" y="1142216"/>
            <a:ext cx="3461236" cy="11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D884D49-4878-422A-2D3C-7E0EDA90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BEBF67-B501-C003-4002-879BBACEB355}"/>
              </a:ext>
            </a:extLst>
          </p:cNvPr>
          <p:cNvSpPr txBox="1"/>
          <p:nvPr/>
        </p:nvSpPr>
        <p:spPr>
          <a:xfrm>
            <a:off x="-19962" y="735955"/>
            <a:ext cx="91839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14651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6AAF93A-1C81-D6DB-46EE-FD053C8A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63D0A9A-45E2-9181-1DCB-E79F60DD1DA7}"/>
                  </a:ext>
                </a:extLst>
              </p:cNvPr>
              <p:cNvSpPr txBox="1"/>
              <p:nvPr/>
            </p:nvSpPr>
            <p:spPr>
              <a:xfrm>
                <a:off x="1391481" y="136524"/>
                <a:ext cx="636103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5400" b="1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時間発展</a:t>
                </a:r>
                <a:r>
                  <a:rPr kumimoji="1" lang="en-US" altLang="ja-JP" sz="5400" b="1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kumimoji="1" lang="en-US" altLang="ja-JP" sz="5400" b="1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  <a:endParaRPr kumimoji="1" lang="ja-JP" altLang="en-US" sz="5400" b="1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63D0A9A-45E2-9181-1DCB-E79F60DD1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81" y="136524"/>
                <a:ext cx="6361037" cy="923330"/>
              </a:xfrm>
              <a:prstGeom prst="rect">
                <a:avLst/>
              </a:prstGeom>
              <a:blipFill>
                <a:blip r:embed="rId7"/>
                <a:stretch>
                  <a:fillRect l="-4980" t="-16216" r="-4183" b="-364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v5_b1e6.mp4">
            <a:hlinkClick r:id="" action="ppaction://media"/>
            <a:extLst>
              <a:ext uri="{FF2B5EF4-FFF2-40B4-BE49-F238E27FC236}">
                <a16:creationId xmlns:a16="http://schemas.microsoft.com/office/drawing/2014/main" id="{2E5B5FBD-CA49-3FCE-43AA-EE1957E78C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0775" t="17900" r="8529" b="12567"/>
          <a:stretch/>
        </p:blipFill>
        <p:spPr>
          <a:xfrm>
            <a:off x="4563678" y="1627017"/>
            <a:ext cx="4580322" cy="3603965"/>
          </a:xfrm>
          <a:prstGeom prst="rect">
            <a:avLst/>
          </a:prstGeom>
        </p:spPr>
      </p:pic>
      <p:pic>
        <p:nvPicPr>
          <p:cNvPr id="7" name="v5_b1e5.mp4">
            <a:hlinkClick r:id="" action="ppaction://media"/>
            <a:extLst>
              <a:ext uri="{FF2B5EF4-FFF2-40B4-BE49-F238E27FC236}">
                <a16:creationId xmlns:a16="http://schemas.microsoft.com/office/drawing/2014/main" id="{48E692EF-18F6-0B36-DC51-174D39DD23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20775" t="17900" r="13484" b="12567"/>
          <a:stretch/>
        </p:blipFill>
        <p:spPr>
          <a:xfrm>
            <a:off x="115780" y="1627016"/>
            <a:ext cx="4259272" cy="360396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F72F60E-DF3B-B065-A3DB-D18317C067B6}"/>
              </a:ext>
            </a:extLst>
          </p:cNvPr>
          <p:cNvCxnSpPr/>
          <p:nvPr/>
        </p:nvCxnSpPr>
        <p:spPr>
          <a:xfrm>
            <a:off x="1674056" y="5387926"/>
            <a:ext cx="15052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B53B18D-29EC-F3C3-8EC7-D694BF0C5DB5}"/>
                  </a:ext>
                </a:extLst>
              </p:cNvPr>
              <p:cNvSpPr txBox="1"/>
              <p:nvPr/>
            </p:nvSpPr>
            <p:spPr>
              <a:xfrm>
                <a:off x="1569455" y="5417489"/>
                <a:ext cx="17144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32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kumimoji="1" lang="ja-JP" altLang="en-US" sz="3200" b="1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B53B18D-29EC-F3C3-8EC7-D694BF0C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455" y="5417489"/>
                <a:ext cx="1714444" cy="584775"/>
              </a:xfrm>
              <a:prstGeom prst="rect">
                <a:avLst/>
              </a:prstGeom>
              <a:blipFill>
                <a:blip r:embed="rId10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193894B-6480-4948-7CD5-4462D780BD3D}"/>
              </a:ext>
            </a:extLst>
          </p:cNvPr>
          <p:cNvCxnSpPr/>
          <p:nvPr/>
        </p:nvCxnSpPr>
        <p:spPr>
          <a:xfrm>
            <a:off x="6175717" y="5358362"/>
            <a:ext cx="15052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27021D9-AC66-2897-A081-E0109CDACAAB}"/>
                  </a:ext>
                </a:extLst>
              </p:cNvPr>
              <p:cNvSpPr txBox="1"/>
              <p:nvPr/>
            </p:nvSpPr>
            <p:spPr>
              <a:xfrm>
                <a:off x="6147804" y="5417489"/>
                <a:ext cx="15610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𝟕𝟑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32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kumimoji="1" lang="ja-JP" altLang="en-US" sz="3200" b="1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27021D9-AC66-2897-A081-E0109CDA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04" y="5417489"/>
                <a:ext cx="1561068" cy="584775"/>
              </a:xfrm>
              <a:prstGeom prst="rect">
                <a:avLst/>
              </a:prstGeom>
              <a:blipFill>
                <a:blip r:embed="rId11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A175E24-A56E-9C94-125F-0D8E71A8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853E77D-A884-B80E-4EB5-F1F10CA0548E}"/>
                  </a:ext>
                </a:extLst>
              </p:cNvPr>
              <p:cNvSpPr txBox="1"/>
              <p:nvPr/>
            </p:nvSpPr>
            <p:spPr>
              <a:xfrm>
                <a:off x="1391481" y="136524"/>
                <a:ext cx="636103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5400" b="1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時間発展</a:t>
                </a:r>
                <a:r>
                  <a:rPr kumimoji="1" lang="en-US" altLang="ja-JP" sz="5400" b="1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kumimoji="1" lang="en-US" altLang="ja-JP" sz="5400" b="1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  <a:endParaRPr kumimoji="1" lang="ja-JP" altLang="en-US" sz="5400" b="1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853E77D-A884-B80E-4EB5-F1F10CA05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81" y="136524"/>
                <a:ext cx="6361037" cy="923330"/>
              </a:xfrm>
              <a:prstGeom prst="rect">
                <a:avLst/>
              </a:prstGeom>
              <a:blipFill>
                <a:blip r:embed="rId7"/>
                <a:stretch>
                  <a:fillRect l="-4980" t="-16216" r="-4183" b="-364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v12_b1e5.mp4">
            <a:hlinkClick r:id="" action="ppaction://media"/>
            <a:extLst>
              <a:ext uri="{FF2B5EF4-FFF2-40B4-BE49-F238E27FC236}">
                <a16:creationId xmlns:a16="http://schemas.microsoft.com/office/drawing/2014/main" id="{1D19E23E-F0A0-2118-0F48-E0639C9C20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0626" t="17445" r="12899" b="13230"/>
          <a:stretch/>
        </p:blipFill>
        <p:spPr>
          <a:xfrm>
            <a:off x="154745" y="1632334"/>
            <a:ext cx="4307108" cy="3593332"/>
          </a:xfrm>
          <a:prstGeom prst="rect">
            <a:avLst/>
          </a:prstGeom>
        </p:spPr>
      </p:pic>
      <p:pic>
        <p:nvPicPr>
          <p:cNvPr id="7" name="v12_b5e6.mp4">
            <a:hlinkClick r:id="" action="ppaction://media"/>
            <a:extLst>
              <a:ext uri="{FF2B5EF4-FFF2-40B4-BE49-F238E27FC236}">
                <a16:creationId xmlns:a16="http://schemas.microsoft.com/office/drawing/2014/main" id="{3E149614-3214-A671-7843-D2C676DECA0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20626" t="17445" r="8810" b="13230"/>
          <a:stretch/>
        </p:blipFill>
        <p:spPr>
          <a:xfrm>
            <a:off x="4571999" y="1632334"/>
            <a:ext cx="4571999" cy="3593332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C975FBF-6A1C-6D30-7829-3B0939051517}"/>
              </a:ext>
            </a:extLst>
          </p:cNvPr>
          <p:cNvCxnSpPr/>
          <p:nvPr/>
        </p:nvCxnSpPr>
        <p:spPr>
          <a:xfrm>
            <a:off x="1786597" y="5387926"/>
            <a:ext cx="15052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3ED6B26-F587-768E-7E90-5D981F1CEA0D}"/>
                  </a:ext>
                </a:extLst>
              </p:cNvPr>
              <p:cNvSpPr txBox="1"/>
              <p:nvPr/>
            </p:nvSpPr>
            <p:spPr>
              <a:xfrm>
                <a:off x="1681996" y="5417489"/>
                <a:ext cx="17144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32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kumimoji="1" lang="ja-JP" altLang="en-US" sz="3200" b="1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3ED6B26-F587-768E-7E90-5D981F1CE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96" y="5417489"/>
                <a:ext cx="1714444" cy="584775"/>
              </a:xfrm>
              <a:prstGeom prst="rect">
                <a:avLst/>
              </a:prstGeom>
              <a:blipFill>
                <a:blip r:embed="rId10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F300B06-EA69-FE4E-A023-288188658531}"/>
              </a:ext>
            </a:extLst>
          </p:cNvPr>
          <p:cNvCxnSpPr/>
          <p:nvPr/>
        </p:nvCxnSpPr>
        <p:spPr>
          <a:xfrm>
            <a:off x="6175717" y="5358362"/>
            <a:ext cx="15052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1BE3AE9-E079-D0B2-F187-561BA280008C}"/>
                  </a:ext>
                </a:extLst>
              </p:cNvPr>
              <p:cNvSpPr txBox="1"/>
              <p:nvPr/>
            </p:nvSpPr>
            <p:spPr>
              <a:xfrm>
                <a:off x="6025174" y="5417489"/>
                <a:ext cx="1806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</a:rPr>
                        <m:t>𝟑𝟕𝟎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32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kumimoji="1" lang="ja-JP" altLang="en-US" sz="3200" b="1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1BE3AE9-E079-D0B2-F187-561BA2800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174" y="5417489"/>
                <a:ext cx="1806328" cy="584775"/>
              </a:xfrm>
              <a:prstGeom prst="rect">
                <a:avLst/>
              </a:prstGeom>
              <a:blipFill>
                <a:blip r:embed="rId11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A24A2474-E1F2-AE89-E9F0-EA798569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464" y="598189"/>
            <a:ext cx="5723067" cy="42923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AB7FEFB-DF6F-8C35-A5AA-923568C0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1C2743-7877-AF34-EC38-0FEFCBC84815}"/>
              </a:ext>
            </a:extLst>
          </p:cNvPr>
          <p:cNvSpPr txBox="1"/>
          <p:nvPr/>
        </p:nvSpPr>
        <p:spPr>
          <a:xfrm>
            <a:off x="3065817" y="136524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時間発展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8B4C3F2-1F34-45FA-F47D-513FBE9A294A}"/>
                  </a:ext>
                </a:extLst>
              </p:cNvPr>
              <p:cNvSpPr txBox="1"/>
              <p:nvPr/>
            </p:nvSpPr>
            <p:spPr>
              <a:xfrm>
                <a:off x="300752" y="5296151"/>
                <a:ext cx="469551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chemeClr val="accent1">
                        <a:lumMod val="75000"/>
                      </a:schemeClr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亜音速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：時間依存性なし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2400" b="1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超音速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：時間依存性あり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∝</m:t>
                    </m:r>
                    <m:r>
                      <m:rPr>
                        <m:sty m:val="p"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log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𝑡</m:t>
                    </m:r>
                  </m:oMath>
                </a14:m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  <a:endParaRPr kumimoji="1" lang="ja-JP" altLang="en-US" sz="24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8B4C3F2-1F34-45FA-F47D-513FBE9A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2" y="5296151"/>
                <a:ext cx="4695516" cy="984885"/>
              </a:xfrm>
              <a:prstGeom prst="rect">
                <a:avLst/>
              </a:prstGeom>
              <a:blipFill>
                <a:blip r:embed="rId6"/>
                <a:stretch>
                  <a:fillRect l="-1887" t="-5128" r="-1348" b="-14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4A0637B9-8C8B-119A-4820-08552CCEB7B1}"/>
              </a:ext>
            </a:extLst>
          </p:cNvPr>
          <p:cNvSpPr/>
          <p:nvPr/>
        </p:nvSpPr>
        <p:spPr>
          <a:xfrm>
            <a:off x="4996268" y="5296151"/>
            <a:ext cx="414976" cy="98488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15D978-F3C0-03B0-C7AA-79D890682982}"/>
              </a:ext>
            </a:extLst>
          </p:cNvPr>
          <p:cNvSpPr txBox="1"/>
          <p:nvPr/>
        </p:nvSpPr>
        <p:spPr>
          <a:xfrm>
            <a:off x="5520221" y="555380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線形理論に無矛盾！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162D840-56B6-330B-07D0-BCC27125B788}"/>
              </a:ext>
            </a:extLst>
          </p:cNvPr>
          <p:cNvSpPr txBox="1"/>
          <p:nvPr/>
        </p:nvSpPr>
        <p:spPr>
          <a:xfrm>
            <a:off x="3969824" y="4760483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時間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[</a:t>
            </a:r>
            <a:r>
              <a:rPr kumimoji="1" lang="en-US" altLang="ja-JP" sz="2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yr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]</a:t>
            </a:r>
            <a:endParaRPr kumimoji="1" lang="ja-JP" altLang="en-US" sz="24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E08232-9234-940F-5160-641F4B28A55E}"/>
              </a:ext>
            </a:extLst>
          </p:cNvPr>
          <p:cNvSpPr txBox="1"/>
          <p:nvPr/>
        </p:nvSpPr>
        <p:spPr>
          <a:xfrm rot="16200000">
            <a:off x="344703" y="251350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規格化された抵抗力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CE8EB74-8D30-D8D2-B33A-E777A930C062}"/>
                  </a:ext>
                </a:extLst>
              </p:cNvPr>
              <p:cNvSpPr txBox="1"/>
              <p:nvPr/>
            </p:nvSpPr>
            <p:spPr>
              <a:xfrm>
                <a:off x="4752511" y="1866684"/>
                <a:ext cx="1535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𝓜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sz="2400" b="1">
                  <a:solidFill>
                    <a:srgbClr val="C00000"/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CE8EB74-8D30-D8D2-B33A-E777A930C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11" y="1866684"/>
                <a:ext cx="15354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846EFAE-0880-288F-2D62-3BC7BB479111}"/>
                  </a:ext>
                </a:extLst>
              </p:cNvPr>
              <p:cNvSpPr txBox="1"/>
              <p:nvPr/>
            </p:nvSpPr>
            <p:spPr>
              <a:xfrm>
                <a:off x="5411244" y="2744338"/>
                <a:ext cx="1535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𝓜</m:t>
                      </m:r>
                      <m:r>
                        <a:rPr kumimoji="1" lang="en-US" altLang="ja-JP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kumimoji="1" lang="en-US" altLang="ja-JP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kumimoji="1" lang="ja-JP" altLang="en-US" sz="2400" b="1">
                  <a:solidFill>
                    <a:schemeClr val="accent1">
                      <a:lumMod val="75000"/>
                    </a:schemeClr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846EFAE-0880-288F-2D62-3BC7BB479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744338"/>
                <a:ext cx="153542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27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折れ線グラフ&#10;&#10;自動的に生成された説明">
            <a:extLst>
              <a:ext uri="{FF2B5EF4-FFF2-40B4-BE49-F238E27FC236}">
                <a16:creationId xmlns:a16="http://schemas.microsoft.com/office/drawing/2014/main" id="{695B74E5-4515-7901-1ADB-D5674B02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652"/>
            <a:ext cx="5174281" cy="388071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CE061D4-605F-8494-BA01-9C7439C3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CB757B-C948-C799-FDC5-CEEF4F9B29C5}"/>
              </a:ext>
            </a:extLst>
          </p:cNvPr>
          <p:cNvSpPr txBox="1"/>
          <p:nvPr/>
        </p:nvSpPr>
        <p:spPr>
          <a:xfrm>
            <a:off x="2358894" y="136524"/>
            <a:ext cx="4426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解像度依存性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7BDB33-DA65-53A5-521C-FE55823E7DAA}"/>
              </a:ext>
            </a:extLst>
          </p:cNvPr>
          <p:cNvSpPr txBox="1"/>
          <p:nvPr/>
        </p:nvSpPr>
        <p:spPr>
          <a:xfrm>
            <a:off x="6056295" y="4970994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図は</a:t>
            </a:r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Lee &amp; </a:t>
            </a:r>
            <a:r>
              <a:rPr kumimoji="1" lang="en-US" altLang="ja-JP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Stahler</a:t>
            </a:r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14</a:t>
            </a:r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より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47551C-1B14-FB1A-4106-EB438FC286A3}"/>
              </a:ext>
            </a:extLst>
          </p:cNvPr>
          <p:cNvSpPr txBox="1"/>
          <p:nvPr/>
        </p:nvSpPr>
        <p:spPr>
          <a:xfrm>
            <a:off x="170795" y="5476274"/>
            <a:ext cx="880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降着ガスは天体に力学的摩擦を及ぼす一方、降着時に運動量を</a:t>
            </a:r>
            <a:endParaRPr kumimoji="1" lang="en-US" altLang="ja-JP" sz="2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持ち込み、結果として解像度依存性が消える</a:t>
            </a:r>
            <a:endParaRPr kumimoji="1" lang="en-US" altLang="ja-JP" sz="2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BF66F6-BEDE-0655-F9CC-4AA76B9BD277}"/>
              </a:ext>
            </a:extLst>
          </p:cNvPr>
          <p:cNvSpPr txBox="1"/>
          <p:nvPr/>
        </p:nvSpPr>
        <p:spPr>
          <a:xfrm>
            <a:off x="576355" y="1132643"/>
            <a:ext cx="799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正味の抵抗力は解像度</a:t>
            </a:r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シンク半径</a:t>
            </a:r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に依存しない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7E9DD2D-1BC0-A261-6164-C5E73716129F}"/>
              </a:ext>
            </a:extLst>
          </p:cNvPr>
          <p:cNvCxnSpPr/>
          <p:nvPr/>
        </p:nvCxnSpPr>
        <p:spPr>
          <a:xfrm>
            <a:off x="939862" y="4291102"/>
            <a:ext cx="48851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F186DE0-E20D-45BF-6676-6D1D3CF37A7B}"/>
              </a:ext>
            </a:extLst>
          </p:cNvPr>
          <p:cNvCxnSpPr/>
          <p:nvPr/>
        </p:nvCxnSpPr>
        <p:spPr>
          <a:xfrm>
            <a:off x="939862" y="4606340"/>
            <a:ext cx="48851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DEC3CED-93B6-AEA4-8AB4-EA775FF7D624}"/>
                  </a:ext>
                </a:extLst>
              </p:cNvPr>
              <p:cNvSpPr txBox="1"/>
              <p:nvPr/>
            </p:nvSpPr>
            <p:spPr>
              <a:xfrm>
                <a:off x="1395289" y="4075929"/>
                <a:ext cx="791242" cy="429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grav</m:t>
                          </m:r>
                        </m:sub>
                      </m:sSub>
                    </m:oMath>
                  </m:oMathPara>
                </a14:m>
                <a:endParaRPr kumimoji="1" lang="ja-JP" altLang="en-US" sz="20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DEC3CED-93B6-AEA4-8AB4-EA775FF7D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89" y="4075929"/>
                <a:ext cx="791242" cy="429092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11E3F92-35BF-DE97-8F87-FF23DDC41B36}"/>
                  </a:ext>
                </a:extLst>
              </p:cNvPr>
              <p:cNvSpPr txBox="1"/>
              <p:nvPr/>
            </p:nvSpPr>
            <p:spPr>
              <a:xfrm>
                <a:off x="1395288" y="4383706"/>
                <a:ext cx="1527405" cy="429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grav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kumimoji="1" lang="ja-JP" altLang="en-US" sz="20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11E3F92-35BF-DE97-8F87-FF23DDC41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88" y="4383706"/>
                <a:ext cx="1527405" cy="429092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F68985-3E11-0482-CA08-D996841A7781}"/>
              </a:ext>
            </a:extLst>
          </p:cNvPr>
          <p:cNvSpPr/>
          <p:nvPr/>
        </p:nvSpPr>
        <p:spPr>
          <a:xfrm>
            <a:off x="2358894" y="4970994"/>
            <a:ext cx="1133814" cy="50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E57820B-5A31-3155-000B-074F4AF1303F}"/>
              </a:ext>
            </a:extLst>
          </p:cNvPr>
          <p:cNvSpPr/>
          <p:nvPr/>
        </p:nvSpPr>
        <p:spPr>
          <a:xfrm>
            <a:off x="0" y="3000066"/>
            <a:ext cx="57635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D748DB-5B45-7F28-28BB-0C9B87068E7F}"/>
              </a:ext>
            </a:extLst>
          </p:cNvPr>
          <p:cNvSpPr txBox="1"/>
          <p:nvPr/>
        </p:nvSpPr>
        <p:spPr>
          <a:xfrm rot="16200000">
            <a:off x="-741955" y="326582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規格化された抵抗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1E9F19-375C-CE81-652E-B1BDAF8FFC19}"/>
              </a:ext>
            </a:extLst>
          </p:cNvPr>
          <p:cNvSpPr txBox="1"/>
          <p:nvPr/>
        </p:nvSpPr>
        <p:spPr>
          <a:xfrm>
            <a:off x="1184119" y="5055499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シンク半径</a:t>
            </a:r>
            <a:r>
              <a:rPr kumimoji="1" lang="en-US" altLang="ja-JP" sz="20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/</a:t>
            </a:r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ボンディ半径</a:t>
            </a:r>
          </a:p>
        </p:txBody>
      </p:sp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CC8BF043-2E42-599E-0A9D-7AE93B5EE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761" y="1805624"/>
            <a:ext cx="3620295" cy="31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8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D884D49-4878-422A-2D3C-7E0EDA90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BEBF67-B501-C003-4002-879BBACEB355}"/>
              </a:ext>
            </a:extLst>
          </p:cNvPr>
          <p:cNvSpPr txBox="1"/>
          <p:nvPr/>
        </p:nvSpPr>
        <p:spPr>
          <a:xfrm>
            <a:off x="-19962" y="735955"/>
            <a:ext cx="91839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導入</a:t>
            </a:r>
          </a:p>
        </p:txBody>
      </p:sp>
    </p:spTree>
    <p:extLst>
      <p:ext uri="{BB962C8B-B14F-4D97-AF65-F5344CB8AC3E}">
        <p14:creationId xmlns:p14="http://schemas.microsoft.com/office/powerpoint/2010/main" val="233161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散布図&#10;&#10;自動的に生成された説明">
            <a:extLst>
              <a:ext uri="{FF2B5EF4-FFF2-40B4-BE49-F238E27FC236}">
                <a16:creationId xmlns:a16="http://schemas.microsoft.com/office/drawing/2014/main" id="{AD454B26-DFD7-831E-3079-C0771997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11" y="981419"/>
            <a:ext cx="6042971" cy="453222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1E46690-B94E-247E-2670-C6CBFAC8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C53C1B-A6A0-6C96-B0C6-62513E6C1906}"/>
              </a:ext>
            </a:extLst>
          </p:cNvPr>
          <p:cNvSpPr txBox="1"/>
          <p:nvPr/>
        </p:nvSpPr>
        <p:spPr>
          <a:xfrm>
            <a:off x="2005429" y="136524"/>
            <a:ext cx="5133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マッハ数依存性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806F97-E0C7-8031-7509-DF7528EB7205}"/>
                  </a:ext>
                </a:extLst>
              </p:cNvPr>
              <p:cNvSpPr txBox="1"/>
              <p:nvPr/>
            </p:nvSpPr>
            <p:spPr>
              <a:xfrm>
                <a:off x="1003873" y="5679693"/>
                <a:ext cx="7012304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ja-JP" sz="2800" b="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DF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Ostriker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=125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B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,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min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𝐁𝐇𝐋</m:t>
                        </m:r>
                      </m:sub>
                    </m:sSub>
                    <m:r>
                      <a:rPr kumimoji="1" lang="en-US" altLang="ja-JP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/</m:t>
                    </m:r>
                    <m:r>
                      <a:rPr kumimoji="1" lang="en-US" altLang="ja-JP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𝟐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)</m:t>
                    </m:r>
                  </m:oMath>
                </a14:m>
                <a:endParaRPr kumimoji="1" lang="en-US" altLang="ja-JP" sz="2800" b="0" i="1" dirty="0">
                  <a:latin typeface="Cambria Math" panose="02040503050406030204" pitchFamily="18" charset="0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806F97-E0C7-8031-7509-DF7528EB7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73" y="5679693"/>
                <a:ext cx="7012304" cy="573106"/>
              </a:xfrm>
              <a:prstGeom prst="rect">
                <a:avLst/>
              </a:prstGeom>
              <a:blipFill>
                <a:blip r:embed="rId4"/>
                <a:stretch>
                  <a:fillRect l="-1808" t="-6522" b="-26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F0928D-D26B-5316-D142-4DFB1A692EB0}"/>
              </a:ext>
            </a:extLst>
          </p:cNvPr>
          <p:cNvSpPr txBox="1"/>
          <p:nvPr/>
        </p:nvSpPr>
        <p:spPr>
          <a:xfrm>
            <a:off x="3864112" y="5262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マッハ数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334CFB7-B398-6050-D771-B31C2DBAF7AE}"/>
              </a:ext>
            </a:extLst>
          </p:cNvPr>
          <p:cNvSpPr txBox="1"/>
          <p:nvPr/>
        </p:nvSpPr>
        <p:spPr>
          <a:xfrm rot="16200000">
            <a:off x="100822" y="301670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規格化された抵抗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54B0D1-C25B-A2D5-2D24-D051CA6EF724}"/>
                  </a:ext>
                </a:extLst>
              </p:cNvPr>
              <p:cNvSpPr txBox="1"/>
              <p:nvPr/>
            </p:nvSpPr>
            <p:spPr>
              <a:xfrm>
                <a:off x="5615433" y="1975952"/>
                <a:ext cx="1513619" cy="97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54B0D1-C25B-A2D5-2D24-D051CA6EF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33" y="1975952"/>
                <a:ext cx="1513619" cy="971484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, 折れ線グラフ&#10;&#10;自動的に生成された説明">
            <a:extLst>
              <a:ext uri="{FF2B5EF4-FFF2-40B4-BE49-F238E27FC236}">
                <a16:creationId xmlns:a16="http://schemas.microsoft.com/office/drawing/2014/main" id="{77515DD2-99FC-E52D-D7F6-0AB50D19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11" y="981419"/>
            <a:ext cx="6042971" cy="453222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1E46690-B94E-247E-2670-C6CBFAC8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C53C1B-A6A0-6C96-B0C6-62513E6C1906}"/>
              </a:ext>
            </a:extLst>
          </p:cNvPr>
          <p:cNvSpPr txBox="1"/>
          <p:nvPr/>
        </p:nvSpPr>
        <p:spPr>
          <a:xfrm>
            <a:off x="2005429" y="136524"/>
            <a:ext cx="5133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マッハ数依存性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806F97-E0C7-8031-7509-DF7528EB7205}"/>
                  </a:ext>
                </a:extLst>
              </p:cNvPr>
              <p:cNvSpPr txBox="1"/>
              <p:nvPr/>
            </p:nvSpPr>
            <p:spPr>
              <a:xfrm>
                <a:off x="1003873" y="5679693"/>
                <a:ext cx="7012304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ja-JP" sz="2800" b="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DF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Ostriker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=125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B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,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min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𝐁𝐇𝐋</m:t>
                        </m:r>
                      </m:sub>
                    </m:sSub>
                    <m:r>
                      <a:rPr kumimoji="1" lang="en-US" altLang="ja-JP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/</m:t>
                    </m:r>
                    <m:r>
                      <a:rPr kumimoji="1" lang="en-US" altLang="ja-JP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𝟐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)</m:t>
                    </m:r>
                  </m:oMath>
                </a14:m>
                <a:endParaRPr kumimoji="1" lang="en-US" altLang="ja-JP" sz="2800" b="0" i="1" dirty="0">
                  <a:latin typeface="Cambria Math" panose="02040503050406030204" pitchFamily="18" charset="0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806F97-E0C7-8031-7509-DF7528EB7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73" y="5679693"/>
                <a:ext cx="7012304" cy="573106"/>
              </a:xfrm>
              <a:prstGeom prst="rect">
                <a:avLst/>
              </a:prstGeom>
              <a:blipFill>
                <a:blip r:embed="rId4"/>
                <a:stretch>
                  <a:fillRect l="-1808" t="-6522" b="-26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F0928D-D26B-5316-D142-4DFB1A692EB0}"/>
              </a:ext>
            </a:extLst>
          </p:cNvPr>
          <p:cNvSpPr txBox="1"/>
          <p:nvPr/>
        </p:nvSpPr>
        <p:spPr>
          <a:xfrm>
            <a:off x="3864112" y="5262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マッハ数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334CFB7-B398-6050-D771-B31C2DBAF7AE}"/>
              </a:ext>
            </a:extLst>
          </p:cNvPr>
          <p:cNvSpPr txBox="1"/>
          <p:nvPr/>
        </p:nvSpPr>
        <p:spPr>
          <a:xfrm rot="16200000">
            <a:off x="100822" y="301670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規格化された抵抗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54B0D1-C25B-A2D5-2D24-D051CA6EF724}"/>
                  </a:ext>
                </a:extLst>
              </p:cNvPr>
              <p:cNvSpPr txBox="1"/>
              <p:nvPr/>
            </p:nvSpPr>
            <p:spPr>
              <a:xfrm>
                <a:off x="5615433" y="1975952"/>
                <a:ext cx="1513619" cy="97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54B0D1-C25B-A2D5-2D24-D051CA6EF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33" y="1975952"/>
                <a:ext cx="1513619" cy="971484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98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, 折れ線グラフ&#10;&#10;自動的に生成された説明">
            <a:extLst>
              <a:ext uri="{FF2B5EF4-FFF2-40B4-BE49-F238E27FC236}">
                <a16:creationId xmlns:a16="http://schemas.microsoft.com/office/drawing/2014/main" id="{77515DD2-99FC-E52D-D7F6-0AB50D199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11" y="981419"/>
            <a:ext cx="6042971" cy="4532228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1E46690-B94E-247E-2670-C6CBFAC8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C53C1B-A6A0-6C96-B0C6-62513E6C1906}"/>
              </a:ext>
            </a:extLst>
          </p:cNvPr>
          <p:cNvSpPr txBox="1"/>
          <p:nvPr/>
        </p:nvSpPr>
        <p:spPr>
          <a:xfrm>
            <a:off x="2005429" y="136524"/>
            <a:ext cx="5133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マッハ数依存性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806F97-E0C7-8031-7509-DF7528EB7205}"/>
                  </a:ext>
                </a:extLst>
              </p:cNvPr>
              <p:cNvSpPr txBox="1"/>
              <p:nvPr/>
            </p:nvSpPr>
            <p:spPr>
              <a:xfrm>
                <a:off x="1003873" y="5679693"/>
                <a:ext cx="7012304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ja-JP" sz="2800" b="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DF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Ostriker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=125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B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,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min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𝐁𝐇𝐋</m:t>
                        </m:r>
                      </m:sub>
                    </m:sSub>
                    <m:r>
                      <a:rPr kumimoji="1" lang="en-US" altLang="ja-JP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/</m:t>
                    </m:r>
                    <m:r>
                      <a:rPr kumimoji="1" lang="en-US" altLang="ja-JP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𝟐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)</m:t>
                    </m:r>
                  </m:oMath>
                </a14:m>
                <a:endParaRPr kumimoji="1" lang="en-US" altLang="ja-JP" sz="2800" b="0" i="1" dirty="0">
                  <a:latin typeface="Cambria Math" panose="02040503050406030204" pitchFamily="18" charset="0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806F97-E0C7-8031-7509-DF7528EB7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73" y="5679693"/>
                <a:ext cx="7012304" cy="573106"/>
              </a:xfrm>
              <a:prstGeom prst="rect">
                <a:avLst/>
              </a:prstGeom>
              <a:blipFill>
                <a:blip r:embed="rId4"/>
                <a:stretch>
                  <a:fillRect l="-1808" t="-6522" b="-26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F0928D-D26B-5316-D142-4DFB1A692EB0}"/>
              </a:ext>
            </a:extLst>
          </p:cNvPr>
          <p:cNvSpPr txBox="1"/>
          <p:nvPr/>
        </p:nvSpPr>
        <p:spPr>
          <a:xfrm>
            <a:off x="3864112" y="5262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マッハ数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334CFB7-B398-6050-D771-B31C2DBAF7AE}"/>
              </a:ext>
            </a:extLst>
          </p:cNvPr>
          <p:cNvSpPr txBox="1"/>
          <p:nvPr/>
        </p:nvSpPr>
        <p:spPr>
          <a:xfrm rot="16200000">
            <a:off x="100822" y="301670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規格化された抵抗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54B0D1-C25B-A2D5-2D24-D051CA6EF724}"/>
                  </a:ext>
                </a:extLst>
              </p:cNvPr>
              <p:cNvSpPr txBox="1"/>
              <p:nvPr/>
            </p:nvSpPr>
            <p:spPr>
              <a:xfrm>
                <a:off x="5615433" y="1975952"/>
                <a:ext cx="1513619" cy="97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kumimoji="1" lang="en-US" altLang="ja-JP" sz="28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954B0D1-C25B-A2D5-2D24-D051CA6EF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433" y="1975952"/>
                <a:ext cx="1513619" cy="971484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9D6EDBA-AD3D-3268-B088-8CF124D3B729}"/>
              </a:ext>
            </a:extLst>
          </p:cNvPr>
          <p:cNvSpPr/>
          <p:nvPr/>
        </p:nvSpPr>
        <p:spPr>
          <a:xfrm>
            <a:off x="2012177" y="1287791"/>
            <a:ext cx="1750645" cy="3661281"/>
          </a:xfrm>
          <a:prstGeom prst="rect">
            <a:avLst/>
          </a:prstGeom>
          <a:solidFill>
            <a:srgbClr val="C00000">
              <a:alpha val="2998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上矢印 4">
            <a:extLst>
              <a:ext uri="{FF2B5EF4-FFF2-40B4-BE49-F238E27FC236}">
                <a16:creationId xmlns:a16="http://schemas.microsoft.com/office/drawing/2014/main" id="{5F040BAB-B485-BFBD-209B-20C38B2A527E}"/>
              </a:ext>
            </a:extLst>
          </p:cNvPr>
          <p:cNvSpPr/>
          <p:nvPr/>
        </p:nvSpPr>
        <p:spPr>
          <a:xfrm>
            <a:off x="2849415" y="4267869"/>
            <a:ext cx="364841" cy="46094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B9745D-C734-F7CE-312D-D830C733689E}"/>
              </a:ext>
            </a:extLst>
          </p:cNvPr>
          <p:cNvSpPr/>
          <p:nvPr/>
        </p:nvSpPr>
        <p:spPr>
          <a:xfrm>
            <a:off x="3762822" y="1293905"/>
            <a:ext cx="3483105" cy="3655167"/>
          </a:xfrm>
          <a:prstGeom prst="rect">
            <a:avLst/>
          </a:prstGeom>
          <a:solidFill>
            <a:schemeClr val="accent1">
              <a:lumMod val="75000"/>
              <a:alpha val="297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下矢印 9">
            <a:extLst>
              <a:ext uri="{FF2B5EF4-FFF2-40B4-BE49-F238E27FC236}">
                <a16:creationId xmlns:a16="http://schemas.microsoft.com/office/drawing/2014/main" id="{5FE13C9F-8EFB-086C-0D04-4DB1F1093257}"/>
              </a:ext>
            </a:extLst>
          </p:cNvPr>
          <p:cNvSpPr/>
          <p:nvPr/>
        </p:nvSpPr>
        <p:spPr>
          <a:xfrm>
            <a:off x="3818835" y="1702326"/>
            <a:ext cx="235528" cy="630382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61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2C527CF-E466-7043-72D3-B8678372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D6D792-BCC3-B6FE-8AD3-EB4D90312EF4}"/>
              </a:ext>
            </a:extLst>
          </p:cNvPr>
          <p:cNvSpPr txBox="1"/>
          <p:nvPr/>
        </p:nvSpPr>
        <p:spPr>
          <a:xfrm>
            <a:off x="1382664" y="136524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物理的解釈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亜音速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endParaRPr kumimoji="1" lang="ja-JP" altLang="en-US" sz="54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71C2540-FC2A-00C5-F61C-A4DB68B79F36}"/>
              </a:ext>
            </a:extLst>
          </p:cNvPr>
          <p:cNvSpPr txBox="1"/>
          <p:nvPr/>
        </p:nvSpPr>
        <p:spPr>
          <a:xfrm>
            <a:off x="1525367" y="126102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Hiragino Sans W4" panose="020B0400000000000000" pitchFamily="34" charset="-128"/>
                <a:ea typeface="Hiragino Sans W4" panose="020B0400000000000000" pitchFamily="34" charset="-128"/>
              </a:rPr>
              <a:t>線形理論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C353E7-60B9-01EE-972C-AB1F298A73B2}"/>
              </a:ext>
            </a:extLst>
          </p:cNvPr>
          <p:cNvSpPr txBox="1"/>
          <p:nvPr/>
        </p:nvSpPr>
        <p:spPr>
          <a:xfrm>
            <a:off x="5008337" y="1261022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our works</a:t>
            </a:r>
            <a:endParaRPr kumimoji="1" lang="ja-JP" altLang="en-US" sz="32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A49A3A-C8C5-BDF3-EC50-334D87C9F637}"/>
              </a:ext>
            </a:extLst>
          </p:cNvPr>
          <p:cNvSpPr txBox="1"/>
          <p:nvPr/>
        </p:nvSpPr>
        <p:spPr>
          <a:xfrm>
            <a:off x="497005" y="5382647"/>
            <a:ext cx="8149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非線形性の効果によって非対称な構造が現れ、その分だけ</a:t>
            </a:r>
            <a:endParaRPr kumimoji="1" lang="en-US" altLang="ja-JP" sz="24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抵抗力が嵩上げされる</a:t>
            </a:r>
          </a:p>
        </p:txBody>
      </p:sp>
      <p:sp>
        <p:nvSpPr>
          <p:cNvPr id="3" name="左矢印 2">
            <a:extLst>
              <a:ext uri="{FF2B5EF4-FFF2-40B4-BE49-F238E27FC236}">
                <a16:creationId xmlns:a16="http://schemas.microsoft.com/office/drawing/2014/main" id="{81780E42-BD4B-9B69-32CD-29E2D9DD421C}"/>
              </a:ext>
            </a:extLst>
          </p:cNvPr>
          <p:cNvSpPr/>
          <p:nvPr/>
        </p:nvSpPr>
        <p:spPr>
          <a:xfrm>
            <a:off x="1916330" y="4110241"/>
            <a:ext cx="913070" cy="58477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矢印 3">
            <a:extLst>
              <a:ext uri="{FF2B5EF4-FFF2-40B4-BE49-F238E27FC236}">
                <a16:creationId xmlns:a16="http://schemas.microsoft.com/office/drawing/2014/main" id="{4BD6668B-FC09-53E8-0C11-8BFF5CD6CCC2}"/>
              </a:ext>
            </a:extLst>
          </p:cNvPr>
          <p:cNvSpPr/>
          <p:nvPr/>
        </p:nvSpPr>
        <p:spPr>
          <a:xfrm>
            <a:off x="5704522" y="4110241"/>
            <a:ext cx="913070" cy="58477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ED338EC8-B7F4-0836-B332-2ADB8F87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5" t="24240" r="30363" b="14353"/>
          <a:stretch/>
        </p:blipFill>
        <p:spPr>
          <a:xfrm>
            <a:off x="715997" y="1810940"/>
            <a:ext cx="3441988" cy="3429000"/>
          </a:xfrm>
          <a:prstGeom prst="rect">
            <a:avLst/>
          </a:prstGeom>
        </p:spPr>
      </p:pic>
      <p:pic>
        <p:nvPicPr>
          <p:cNvPr id="6" name="図 5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CDFD6C7E-4AB3-09B7-B99B-3758BB1771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25" t="24240" r="30363" b="14353"/>
          <a:stretch/>
        </p:blipFill>
        <p:spPr>
          <a:xfrm>
            <a:off x="4319345" y="1810940"/>
            <a:ext cx="3441988" cy="3429000"/>
          </a:xfrm>
          <a:prstGeom prst="rect">
            <a:avLst/>
          </a:prstGeom>
        </p:spPr>
      </p:pic>
      <p:pic>
        <p:nvPicPr>
          <p:cNvPr id="7" name="図 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DB090E8-FF3B-C34C-AAF3-722DF3523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45" t="24240" r="13612" b="12950"/>
          <a:stretch/>
        </p:blipFill>
        <p:spPr>
          <a:xfrm>
            <a:off x="7742664" y="1804790"/>
            <a:ext cx="1175657" cy="350737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7550AA5-3543-1C33-6C6E-D4B315C17411}"/>
              </a:ext>
            </a:extLst>
          </p:cNvPr>
          <p:cNvCxnSpPr>
            <a:cxnSpLocks/>
          </p:cNvCxnSpPr>
          <p:nvPr/>
        </p:nvCxnSpPr>
        <p:spPr>
          <a:xfrm>
            <a:off x="2438438" y="5023732"/>
            <a:ext cx="1735378" cy="0"/>
          </a:xfrm>
          <a:prstGeom prst="line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D5897C-F1A5-704E-FC6B-5CDEA7706402}"/>
                  </a:ext>
                </a:extLst>
              </p:cNvPr>
              <p:cNvSpPr txBox="1"/>
              <p:nvPr/>
            </p:nvSpPr>
            <p:spPr>
              <a:xfrm>
                <a:off x="2593588" y="4623695"/>
                <a:ext cx="1146403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kumimoji="1" lang="en-US" altLang="ja-JP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ja-JP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kumimoji="1" lang="en-US" altLang="ja-JP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kumimoji="1" lang="en-US" altLang="ja-JP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𝐚𝐮</m:t>
                      </m:r>
                    </m:oMath>
                  </m:oMathPara>
                </a14:m>
                <a:endParaRPr kumimoji="1" lang="ja-JP" altLang="en-US" sz="24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D5897C-F1A5-704E-FC6B-5CDEA770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88" y="4623695"/>
                <a:ext cx="1146403" cy="468975"/>
              </a:xfrm>
              <a:prstGeom prst="rect">
                <a:avLst/>
              </a:prstGeom>
              <a:blipFill>
                <a:blip r:embed="rId5"/>
                <a:stretch>
                  <a:fillRect l="-1099" r="-25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AE87059-56A2-3536-D8CE-D6FD2EB30EB3}"/>
                  </a:ext>
                </a:extLst>
              </p:cNvPr>
              <p:cNvSpPr txBox="1"/>
              <p:nvPr/>
            </p:nvSpPr>
            <p:spPr>
              <a:xfrm>
                <a:off x="1195812" y="2518573"/>
                <a:ext cx="7205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AE87059-56A2-3536-D8CE-D6FD2EB30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12" y="2518573"/>
                <a:ext cx="720518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C011C33-A759-F145-1756-E9E3535A60E3}"/>
                  </a:ext>
                </a:extLst>
              </p:cNvPr>
              <p:cNvSpPr txBox="1"/>
              <p:nvPr/>
            </p:nvSpPr>
            <p:spPr>
              <a:xfrm>
                <a:off x="2859380" y="3439751"/>
                <a:ext cx="10459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𝐁𝐇𝐋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C011C33-A759-F145-1756-E9E3535A6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80" y="3439751"/>
                <a:ext cx="104592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468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E3C9D01-B09E-5311-DDC9-43787576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86411C-61BB-E121-D1C2-E7856ABBE616}"/>
              </a:ext>
            </a:extLst>
          </p:cNvPr>
          <p:cNvSpPr txBox="1"/>
          <p:nvPr/>
        </p:nvSpPr>
        <p:spPr>
          <a:xfrm>
            <a:off x="1382664" y="136524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物理的解釈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超音速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endParaRPr kumimoji="1" lang="ja-JP" altLang="en-US" sz="54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EBD6C83-8380-E109-80D1-603B60AE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73" y="1044784"/>
            <a:ext cx="5606250" cy="4768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87185FE-7E8E-ACCF-ECEC-61BFE10CA61B}"/>
                  </a:ext>
                </a:extLst>
              </p:cNvPr>
              <p:cNvSpPr txBox="1"/>
              <p:nvPr/>
            </p:nvSpPr>
            <p:spPr>
              <a:xfrm>
                <a:off x="945716" y="5894686"/>
                <a:ext cx="7252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∼1</m:t>
                    </m:r>
                  </m:oMath>
                </a14:m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では、前後の非対称性が線形理論と全然違う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87185FE-7E8E-ACCF-ECEC-61BFE10C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6" y="5894686"/>
                <a:ext cx="7252563" cy="461665"/>
              </a:xfrm>
              <a:prstGeom prst="rect">
                <a:avLst/>
              </a:prstGeom>
              <a:blipFill>
                <a:blip r:embed="rId3"/>
                <a:stretch>
                  <a:fillRect l="-175" t="-10811" r="-350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90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095075C-B10A-4F47-6A65-C91E118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DF6FB8-B9DD-9BD9-BEBD-454D677E1E96}"/>
              </a:ext>
            </a:extLst>
          </p:cNvPr>
          <p:cNvSpPr txBox="1"/>
          <p:nvPr/>
        </p:nvSpPr>
        <p:spPr>
          <a:xfrm>
            <a:off x="-19962" y="735955"/>
            <a:ext cx="91839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議論</a:t>
            </a:r>
          </a:p>
        </p:txBody>
      </p:sp>
    </p:spTree>
    <p:extLst>
      <p:ext uri="{BB962C8B-B14F-4D97-AF65-F5344CB8AC3E}">
        <p14:creationId xmlns:p14="http://schemas.microsoft.com/office/powerpoint/2010/main" val="4038168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5CB61E7-C0A6-C6EA-A14B-59B6335E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id="{897AC937-641E-C6D0-F047-951DA4A57BAC}"/>
              </a:ext>
            </a:extLst>
          </p:cNvPr>
          <p:cNvSpPr/>
          <p:nvPr/>
        </p:nvSpPr>
        <p:spPr>
          <a:xfrm>
            <a:off x="2318038" y="1213735"/>
            <a:ext cx="4507923" cy="3588308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0660796-4D6F-1344-26EF-619792003842}"/>
              </a:ext>
            </a:extLst>
          </p:cNvPr>
          <p:cNvCxnSpPr>
            <a:cxnSpLocks/>
          </p:cNvCxnSpPr>
          <p:nvPr/>
        </p:nvCxnSpPr>
        <p:spPr>
          <a:xfrm>
            <a:off x="2478684" y="4932220"/>
            <a:ext cx="418663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513DC89-D7AE-B14E-6841-0B38057D5936}"/>
                  </a:ext>
                </a:extLst>
              </p:cNvPr>
              <p:cNvSpPr txBox="1"/>
              <p:nvPr/>
            </p:nvSpPr>
            <p:spPr>
              <a:xfrm>
                <a:off x="3648811" y="4932220"/>
                <a:ext cx="1911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𝐩𝐜</m:t>
                      </m:r>
                    </m:oMath>
                  </m:oMathPara>
                </a14:m>
                <a:endParaRPr kumimoji="1" lang="ja-JP" altLang="en-US" sz="2800" b="1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513DC89-D7AE-B14E-6841-0B38057D5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11" y="4932220"/>
                <a:ext cx="191187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054393A-88BD-4118-4A81-E630D923833C}"/>
                  </a:ext>
                </a:extLst>
              </p:cNvPr>
              <p:cNvSpPr txBox="1"/>
              <p:nvPr/>
            </p:nvSpPr>
            <p:spPr>
              <a:xfrm>
                <a:off x="3889460" y="3153529"/>
                <a:ext cx="863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𝐁𝐇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054393A-88BD-4118-4A81-E630D9238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60" y="3153529"/>
                <a:ext cx="863185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>
            <a:extLst>
              <a:ext uri="{FF2B5EF4-FFF2-40B4-BE49-F238E27FC236}">
                <a16:creationId xmlns:a16="http://schemas.microsoft.com/office/drawing/2014/main" id="{9E4FB9F7-E25B-A8CC-C10B-C55D499D6720}"/>
              </a:ext>
            </a:extLst>
          </p:cNvPr>
          <p:cNvSpPr/>
          <p:nvPr/>
        </p:nvSpPr>
        <p:spPr>
          <a:xfrm>
            <a:off x="3941306" y="2820059"/>
            <a:ext cx="1326881" cy="30414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8F0BE50-609A-C291-DB4E-4FD36A67F228}"/>
              </a:ext>
            </a:extLst>
          </p:cNvPr>
          <p:cNvSpPr/>
          <p:nvPr/>
        </p:nvSpPr>
        <p:spPr>
          <a:xfrm>
            <a:off x="3790311" y="276466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CF10F6D4-25E5-B6FE-D87C-A6EDD3B0CB69}"/>
              </a:ext>
            </a:extLst>
          </p:cNvPr>
          <p:cNvSpPr/>
          <p:nvPr/>
        </p:nvSpPr>
        <p:spPr>
          <a:xfrm>
            <a:off x="5097482" y="2764665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04C7D01-8844-6F17-5006-6C5E5DA20768}"/>
              </a:ext>
            </a:extLst>
          </p:cNvPr>
          <p:cNvSpPr/>
          <p:nvPr/>
        </p:nvSpPr>
        <p:spPr>
          <a:xfrm>
            <a:off x="4699166" y="2722527"/>
            <a:ext cx="406400" cy="68203"/>
          </a:xfrm>
          <a:custGeom>
            <a:avLst/>
            <a:gdLst>
              <a:gd name="connsiteX0" fmla="*/ 406400 w 406400"/>
              <a:gd name="connsiteY0" fmla="*/ 68203 h 68203"/>
              <a:gd name="connsiteX1" fmla="*/ 254000 w 406400"/>
              <a:gd name="connsiteY1" fmla="*/ 4703 h 68203"/>
              <a:gd name="connsiteX2" fmla="*/ 63500 w 406400"/>
              <a:gd name="connsiteY2" fmla="*/ 4703 h 68203"/>
              <a:gd name="connsiteX3" fmla="*/ 0 w 406400"/>
              <a:gd name="connsiteY3" fmla="*/ 4703 h 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68203">
                <a:moveTo>
                  <a:pt x="406400" y="68203"/>
                </a:moveTo>
                <a:cubicBezTo>
                  <a:pt x="358775" y="41744"/>
                  <a:pt x="311150" y="15286"/>
                  <a:pt x="254000" y="4703"/>
                </a:cubicBezTo>
                <a:cubicBezTo>
                  <a:pt x="196850" y="-5880"/>
                  <a:pt x="63500" y="4703"/>
                  <a:pt x="63500" y="4703"/>
                </a:cubicBezTo>
                <a:lnTo>
                  <a:pt x="0" y="470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9502FC0-3C39-7C9B-6020-417807E07496}"/>
              </a:ext>
            </a:extLst>
          </p:cNvPr>
          <p:cNvSpPr/>
          <p:nvPr/>
        </p:nvSpPr>
        <p:spPr>
          <a:xfrm rot="10800000">
            <a:off x="4086485" y="3154729"/>
            <a:ext cx="406400" cy="68203"/>
          </a:xfrm>
          <a:custGeom>
            <a:avLst/>
            <a:gdLst>
              <a:gd name="connsiteX0" fmla="*/ 406400 w 406400"/>
              <a:gd name="connsiteY0" fmla="*/ 68203 h 68203"/>
              <a:gd name="connsiteX1" fmla="*/ 254000 w 406400"/>
              <a:gd name="connsiteY1" fmla="*/ 4703 h 68203"/>
              <a:gd name="connsiteX2" fmla="*/ 63500 w 406400"/>
              <a:gd name="connsiteY2" fmla="*/ 4703 h 68203"/>
              <a:gd name="connsiteX3" fmla="*/ 0 w 406400"/>
              <a:gd name="connsiteY3" fmla="*/ 4703 h 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68203">
                <a:moveTo>
                  <a:pt x="406400" y="68203"/>
                </a:moveTo>
                <a:cubicBezTo>
                  <a:pt x="358775" y="41744"/>
                  <a:pt x="311150" y="15286"/>
                  <a:pt x="254000" y="4703"/>
                </a:cubicBezTo>
                <a:cubicBezTo>
                  <a:pt x="196850" y="-5880"/>
                  <a:pt x="63500" y="4703"/>
                  <a:pt x="63500" y="4703"/>
                </a:cubicBezTo>
                <a:lnTo>
                  <a:pt x="0" y="470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1D6FA51-59CE-102B-BDD1-4F6274B925B8}"/>
              </a:ext>
            </a:extLst>
          </p:cNvPr>
          <p:cNvSpPr txBox="1"/>
          <p:nvPr/>
        </p:nvSpPr>
        <p:spPr>
          <a:xfrm>
            <a:off x="2119244" y="141389"/>
            <a:ext cx="4905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例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1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：軌道運動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F4797B2-482B-A73C-6A86-121C7CC748DC}"/>
                  </a:ext>
                </a:extLst>
              </p:cNvPr>
              <p:cNvSpPr txBox="1"/>
              <p:nvPr/>
            </p:nvSpPr>
            <p:spPr>
              <a:xfrm>
                <a:off x="989800" y="5534583"/>
                <a:ext cx="7279685" cy="66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BH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のとき、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を代入すれば良い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F4797B2-482B-A73C-6A86-121C7CC74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00" y="5534583"/>
                <a:ext cx="7279685" cy="660630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092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EFFDAD7-897B-3844-D974-5FD26D5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id="{06D3DF4A-9767-EABF-CE45-98D8C156C2BA}"/>
              </a:ext>
            </a:extLst>
          </p:cNvPr>
          <p:cNvSpPr/>
          <p:nvPr/>
        </p:nvSpPr>
        <p:spPr>
          <a:xfrm>
            <a:off x="3028950" y="1385454"/>
            <a:ext cx="3311236" cy="2673927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14FE72BF-A52F-E390-BA58-79CC5DC2AA54}"/>
              </a:ext>
            </a:extLst>
          </p:cNvPr>
          <p:cNvSpPr/>
          <p:nvPr/>
        </p:nvSpPr>
        <p:spPr>
          <a:xfrm>
            <a:off x="1205345" y="2452418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8F78469-2584-B83E-BAF4-E6B7B5AE5136}"/>
              </a:ext>
            </a:extLst>
          </p:cNvPr>
          <p:cNvCxnSpPr/>
          <p:nvPr/>
        </p:nvCxnSpPr>
        <p:spPr>
          <a:xfrm>
            <a:off x="2050473" y="2722418"/>
            <a:ext cx="568036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6EA5D6-8142-DD02-5B18-8A48AAF96410}"/>
              </a:ext>
            </a:extLst>
          </p:cNvPr>
          <p:cNvCxnSpPr/>
          <p:nvPr/>
        </p:nvCxnSpPr>
        <p:spPr>
          <a:xfrm>
            <a:off x="3214255" y="4239492"/>
            <a:ext cx="312593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220CFDE-1D78-1608-BB00-20992BC8FEA9}"/>
                  </a:ext>
                </a:extLst>
              </p:cNvPr>
              <p:cNvSpPr txBox="1"/>
              <p:nvPr/>
            </p:nvSpPr>
            <p:spPr>
              <a:xfrm>
                <a:off x="3728633" y="4241299"/>
                <a:ext cx="1911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1" i="0" smtClean="0">
                          <a:latin typeface="Cambria Math" panose="02040503050406030204" pitchFamily="18" charset="0"/>
                        </a:rPr>
                        <m:t>𝐩𝐜</m:t>
                      </m:r>
                    </m:oMath>
                  </m:oMathPara>
                </a14:m>
                <a:endParaRPr kumimoji="1" lang="ja-JP" altLang="en-US" sz="2800" b="1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220CFDE-1D78-1608-BB00-20992BC8F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4241299"/>
                <a:ext cx="1911870" cy="523220"/>
              </a:xfrm>
              <a:prstGeom prst="rect">
                <a:avLst/>
              </a:prstGeom>
              <a:blipFill>
                <a:blip r:embed="rId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DA34FA7-9CA4-954B-865B-8A1744D1B735}"/>
                  </a:ext>
                </a:extLst>
              </p:cNvPr>
              <p:cNvSpPr txBox="1"/>
              <p:nvPr/>
            </p:nvSpPr>
            <p:spPr>
              <a:xfrm>
                <a:off x="1860637" y="2696125"/>
                <a:ext cx="863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1" lang="en-US" altLang="ja-JP" sz="2800" b="1" i="0" smtClean="0">
                              <a:latin typeface="Cambria Math" panose="02040503050406030204" pitchFamily="18" charset="0"/>
                            </a:rPr>
                            <m:t>𝐁𝐇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DA34FA7-9CA4-954B-865B-8A1744D1B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37" y="2696125"/>
                <a:ext cx="863185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65B295-441D-2B09-7DDC-C82C04C25133}"/>
              </a:ext>
            </a:extLst>
          </p:cNvPr>
          <p:cNvSpPr txBox="1"/>
          <p:nvPr/>
        </p:nvSpPr>
        <p:spPr>
          <a:xfrm>
            <a:off x="2119245" y="136524"/>
            <a:ext cx="4905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例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2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：直線運動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251B3D6-5774-4E77-F40E-97C3DCA5B364}"/>
                  </a:ext>
                </a:extLst>
              </p:cNvPr>
              <p:cNvSpPr txBox="1"/>
              <p:nvPr/>
            </p:nvSpPr>
            <p:spPr>
              <a:xfrm>
                <a:off x="1235509" y="4813759"/>
                <a:ext cx="6672981" cy="66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BH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は、雲を抜ける時間スケールと同じ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251B3D6-5774-4E77-F40E-97C3DCA5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09" y="4813759"/>
                <a:ext cx="6672981" cy="660630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矢印 12">
            <a:extLst>
              <a:ext uri="{FF2B5EF4-FFF2-40B4-BE49-F238E27FC236}">
                <a16:creationId xmlns:a16="http://schemas.microsoft.com/office/drawing/2014/main" id="{82CB9EE2-DF70-A10F-42B8-AEC0AE8EAF35}"/>
              </a:ext>
            </a:extLst>
          </p:cNvPr>
          <p:cNvSpPr/>
          <p:nvPr/>
        </p:nvSpPr>
        <p:spPr>
          <a:xfrm>
            <a:off x="796800" y="5606936"/>
            <a:ext cx="817090" cy="36021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B81D17-D81D-4D8D-F3E4-FE9138FF32F8}"/>
              </a:ext>
            </a:extLst>
          </p:cNvPr>
          <p:cNvSpPr txBox="1"/>
          <p:nvPr/>
        </p:nvSpPr>
        <p:spPr>
          <a:xfrm>
            <a:off x="1632769" y="5525435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時間依存性を無視することはできない</a:t>
            </a:r>
          </a:p>
        </p:txBody>
      </p:sp>
    </p:spTree>
    <p:extLst>
      <p:ext uri="{BB962C8B-B14F-4D97-AF65-F5344CB8AC3E}">
        <p14:creationId xmlns:p14="http://schemas.microsoft.com/office/powerpoint/2010/main" val="3016769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095075C-B10A-4F47-6A65-C91E1183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DF6FB8-B9DD-9BD9-BEBD-454D677E1E96}"/>
              </a:ext>
            </a:extLst>
          </p:cNvPr>
          <p:cNvSpPr txBox="1"/>
          <p:nvPr/>
        </p:nvSpPr>
        <p:spPr>
          <a:xfrm>
            <a:off x="574752" y="320456"/>
            <a:ext cx="7994496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9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まとめ</a:t>
            </a:r>
            <a:endParaRPr kumimoji="1" lang="en-US" altLang="ja-JP" sz="199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199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と展望</a:t>
            </a:r>
          </a:p>
        </p:txBody>
      </p:sp>
    </p:spTree>
    <p:extLst>
      <p:ext uri="{BB962C8B-B14F-4D97-AF65-F5344CB8AC3E}">
        <p14:creationId xmlns:p14="http://schemas.microsoft.com/office/powerpoint/2010/main" val="249318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B46804B-92B0-1CF8-C8AC-7342779F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0D6A3A-F5D3-810F-1308-3E6B2FF5C0C1}"/>
              </a:ext>
            </a:extLst>
          </p:cNvPr>
          <p:cNvSpPr txBox="1"/>
          <p:nvPr/>
        </p:nvSpPr>
        <p:spPr>
          <a:xfrm>
            <a:off x="2358894" y="136524"/>
            <a:ext cx="4426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まとめと展望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E6E0351-ABF4-D457-C903-870F3239EC7B}"/>
                  </a:ext>
                </a:extLst>
              </p:cNvPr>
              <p:cNvSpPr txBox="1"/>
              <p:nvPr/>
            </p:nvSpPr>
            <p:spPr>
              <a:xfrm>
                <a:off x="196100" y="982336"/>
                <a:ext cx="9079537" cy="581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・高密度ガス中で急速成長する種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BH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は、</a:t>
                </a:r>
                <a:r>
                  <a:rPr kumimoji="1" lang="ja-JP" altLang="en-US" sz="2400" b="1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連星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をなす可能性が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高い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・降着、輻射フィードバックを考慮して軌道進化を調べたい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</a:p>
              <a:p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宇宙論的シミュレーションへ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・まずは</a:t>
                </a:r>
                <a:r>
                  <a:rPr kumimoji="1" lang="ja-JP" altLang="en-US" sz="2400" b="1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単独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で、</a:t>
                </a:r>
                <a:r>
                  <a:rPr kumimoji="1" lang="ja-JP" altLang="en-US" sz="2400" b="1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降着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のみを考慮して抵抗力を調べた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・抵抗力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= 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運動量フラックス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＋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力学的摩擦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・亜音速側では、</a:t>
                </a:r>
                <a:r>
                  <a:rPr kumimoji="1" lang="ja-JP" altLang="en-US" sz="2400" b="1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線形理論の値を嵩上げ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すれば良い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・超音速側では、不定パラメータ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min</m:t>
                        </m:r>
                      </m:sub>
                    </m:sSub>
                  </m:oMath>
                </a14:m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が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BHL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半径程度になるが、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マッハ数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1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付近では</a:t>
                </a:r>
                <a:r>
                  <a:rPr kumimoji="1" lang="ja-JP" altLang="en-US" sz="2400" b="1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前方に高密度部分が張り出し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、実効的に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400" b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min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が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大きくなる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・これまでわかったことを利用して、連星、更には輻射</a:t>
                </a:r>
                <a:r>
                  <a:rPr kumimoji="1" lang="en-US" altLang="ja-JP" sz="24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FB</a:t>
                </a:r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入り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4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計算により軌道進化、降着による成長を調べる</a:t>
                </a:r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endParaRPr kumimoji="1" lang="en-US" altLang="ja-JP" sz="24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E6E0351-ABF4-D457-C903-870F3239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0" y="982336"/>
                <a:ext cx="9079537" cy="5816977"/>
              </a:xfrm>
              <a:prstGeom prst="rect">
                <a:avLst/>
              </a:prstGeom>
              <a:blipFill>
                <a:blip r:embed="rId3"/>
                <a:stretch>
                  <a:fillRect l="-1117" t="-871" r="-1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E180BEE-2F36-A095-A7E5-0B68BCF6B701}"/>
                  </a:ext>
                </a:extLst>
              </p:cNvPr>
              <p:cNvSpPr txBox="1"/>
              <p:nvPr/>
            </p:nvSpPr>
            <p:spPr>
              <a:xfrm>
                <a:off x="95794" y="1262742"/>
                <a:ext cx="4134465" cy="385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・質量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6−10</m:t>
                        </m:r>
                      </m:sup>
                    </m:sSup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⊙</m:t>
                        </m:r>
                      </m:sub>
                    </m:sSub>
                  </m:oMath>
                </a14:m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・形成シナリオが未確立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・銀河との共進化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・</a:t>
                </a:r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特に、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  <m:r>
                      <a:rPr kumimoji="1" lang="en-US" altLang="ja-JP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𝑧</m:t>
                    </m:r>
                    <m:r>
                      <a:rPr kumimoji="1" lang="en-US" altLang="ja-JP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≥6 </m:t>
                    </m:r>
                  </m:oMath>
                </a14:m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で観測</a:t>
                </a:r>
                <a:endParaRPr kumimoji="1" lang="en-US" altLang="ja-JP" sz="2800" dirty="0">
                  <a:solidFill>
                    <a:srgbClr val="C00000"/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された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 10</m:t>
                        </m:r>
                      </m:e>
                      <m:sup>
                        <m:r>
                          <a:rPr kumimoji="1"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9−10</m:t>
                        </m:r>
                      </m:sup>
                    </m:sSup>
                    <m:sSub>
                      <m:sSubPr>
                        <m:ctrlPr>
                          <a:rPr kumimoji="1"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⊙</m:t>
                        </m:r>
                      </m:sub>
                    </m:sSub>
                    <m:r>
                      <a:rPr kumimoji="1" lang="en-US" altLang="ja-JP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</m:oMath>
                </a14:m>
                <a:endParaRPr kumimoji="1" lang="en-US" altLang="ja-JP" sz="2800" dirty="0">
                  <a:solidFill>
                    <a:srgbClr val="C00000"/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の</a:t>
                </a:r>
                <a:r>
                  <a:rPr kumimoji="1" lang="en-US" altLang="ja-JP" sz="2800" dirty="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SMBH</a:t>
                </a:r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は急速な</a:t>
                </a:r>
                <a:endParaRPr kumimoji="1" lang="en-US" altLang="ja-JP" sz="2800" dirty="0">
                  <a:solidFill>
                    <a:srgbClr val="C00000"/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ja-JP" altLang="en-US" sz="28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成長が必要で問題</a:t>
                </a:r>
                <a:endParaRPr kumimoji="1" lang="en-US" altLang="ja-JP" sz="2800" dirty="0">
                  <a:solidFill>
                    <a:srgbClr val="C00000"/>
                  </a:solidFill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E180BEE-2F36-A095-A7E5-0B68BCF6B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1262742"/>
                <a:ext cx="4134465" cy="3855927"/>
              </a:xfrm>
              <a:prstGeom prst="rect">
                <a:avLst/>
              </a:prstGeom>
              <a:blipFill>
                <a:blip r:embed="rId3"/>
                <a:stretch>
                  <a:fillRect l="-3058" t="-1639" r="-1835"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E340F8-A415-2602-286A-524880A4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B3DACD-918A-E2F2-6BD6-4FC95EB3CD59}"/>
              </a:ext>
            </a:extLst>
          </p:cNvPr>
          <p:cNvSpPr txBox="1"/>
          <p:nvPr/>
        </p:nvSpPr>
        <p:spPr>
          <a:xfrm>
            <a:off x="55379" y="136524"/>
            <a:ext cx="9033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err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S</a:t>
            </a:r>
            <a:r>
              <a:rPr kumimoji="1" lang="en-US" altLang="ja-JP" sz="5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uper</a:t>
            </a:r>
            <a:r>
              <a:rPr kumimoji="1" lang="en-US" altLang="ja-JP" sz="5400" dirty="0" err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M</a:t>
            </a:r>
            <a:r>
              <a:rPr kumimoji="1" lang="en-US" altLang="ja-JP" sz="5400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assive</a:t>
            </a:r>
            <a:r>
              <a:rPr kumimoji="1" lang="en-US" altLang="ja-JP" sz="5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</a:t>
            </a:r>
            <a:r>
              <a:rPr kumimoji="1" lang="en-US" altLang="ja-JP" sz="5400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B</a:t>
            </a:r>
            <a:r>
              <a:rPr kumimoji="1" lang="en-US" altLang="ja-JP" sz="5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lack </a:t>
            </a:r>
            <a:r>
              <a:rPr kumimoji="1" lang="en-US" altLang="ja-JP" sz="5400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H</a:t>
            </a:r>
            <a:r>
              <a:rPr kumimoji="1" lang="en-US" altLang="ja-JP" sz="5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ole</a:t>
            </a:r>
            <a:endParaRPr kumimoji="1" lang="ja-JP" altLang="en-US" sz="54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pic>
        <p:nvPicPr>
          <p:cNvPr id="8" name="図 7" descr="グラフ, 散布図&#10;&#10;自動的に生成された説明">
            <a:extLst>
              <a:ext uri="{FF2B5EF4-FFF2-40B4-BE49-F238E27FC236}">
                <a16:creationId xmlns:a16="http://schemas.microsoft.com/office/drawing/2014/main" id="{D7CE69BE-10B8-ABF5-E40D-D68BEFCE7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669" y="1059854"/>
            <a:ext cx="4946331" cy="38555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A571A8-7E50-BB99-55AC-B8449DB70AF0}"/>
              </a:ext>
            </a:extLst>
          </p:cNvPr>
          <p:cNvSpPr txBox="1"/>
          <p:nvPr/>
        </p:nvSpPr>
        <p:spPr>
          <a:xfrm>
            <a:off x="7329055" y="4749337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Inayoshi+20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71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BF55A0-CB68-6BBF-C6E1-830FD01854C3}"/>
              </a:ext>
            </a:extLst>
          </p:cNvPr>
          <p:cNvSpPr/>
          <p:nvPr/>
        </p:nvSpPr>
        <p:spPr>
          <a:xfrm>
            <a:off x="1503003" y="1172044"/>
            <a:ext cx="4767168" cy="4513913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557709-FCC4-6651-2444-F9B29CC92567}"/>
              </a:ext>
            </a:extLst>
          </p:cNvPr>
          <p:cNvSpPr/>
          <p:nvPr/>
        </p:nvSpPr>
        <p:spPr>
          <a:xfrm>
            <a:off x="6276531" y="1172043"/>
            <a:ext cx="2152923" cy="451391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647FA9F-D33E-20EF-57F8-281F519C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CBC33A-EF6F-9769-3831-EC2D8E6DC2C9}"/>
              </a:ext>
            </a:extLst>
          </p:cNvPr>
          <p:cNvSpPr txBox="1"/>
          <p:nvPr/>
        </p:nvSpPr>
        <p:spPr>
          <a:xfrm>
            <a:off x="179611" y="134878"/>
            <a:ext cx="8784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SMBH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の形成シナリオ候補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7A2A4FAA-1FC4-696D-55D9-D8CABF0E4958}"/>
              </a:ext>
            </a:extLst>
          </p:cNvPr>
          <p:cNvCxnSpPr>
            <a:cxnSpLocks/>
          </p:cNvCxnSpPr>
          <p:nvPr/>
        </p:nvCxnSpPr>
        <p:spPr>
          <a:xfrm flipV="1">
            <a:off x="1486953" y="1262496"/>
            <a:ext cx="0" cy="478034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D204A3-99BC-0D6F-4252-EE7C61EBB926}"/>
              </a:ext>
            </a:extLst>
          </p:cNvPr>
          <p:cNvCxnSpPr>
            <a:cxnSpLocks/>
          </p:cNvCxnSpPr>
          <p:nvPr/>
        </p:nvCxnSpPr>
        <p:spPr>
          <a:xfrm>
            <a:off x="625371" y="5685957"/>
            <a:ext cx="7656480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>
            <a:extLst>
              <a:ext uri="{FF2B5EF4-FFF2-40B4-BE49-F238E27FC236}">
                <a16:creationId xmlns:a16="http://schemas.microsoft.com/office/drawing/2014/main" id="{14659591-8E36-72F8-24BC-C4F155DEEAC6}"/>
              </a:ext>
            </a:extLst>
          </p:cNvPr>
          <p:cNvSpPr/>
          <p:nvPr/>
        </p:nvSpPr>
        <p:spPr>
          <a:xfrm>
            <a:off x="6006046" y="4658008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424B34-7990-E3C6-B486-D8068F3DF04C}"/>
              </a:ext>
            </a:extLst>
          </p:cNvPr>
          <p:cNvSpPr txBox="1"/>
          <p:nvPr/>
        </p:nvSpPr>
        <p:spPr>
          <a:xfrm>
            <a:off x="3886587" y="586992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赤方偏移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FD1C3B-DF58-A047-1270-032CA2CD3B52}"/>
                  </a:ext>
                </a:extLst>
              </p:cNvPr>
              <p:cNvSpPr txBox="1"/>
              <p:nvPr/>
            </p:nvSpPr>
            <p:spPr>
              <a:xfrm>
                <a:off x="625371" y="1802799"/>
                <a:ext cx="861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FD1C3B-DF58-A047-1270-032CA2CD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71" y="1802799"/>
                <a:ext cx="8615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572F1E1-54D7-6F6A-8EA3-3D16E7D0D4A3}"/>
                  </a:ext>
                </a:extLst>
              </p:cNvPr>
              <p:cNvSpPr txBox="1"/>
              <p:nvPr/>
            </p:nvSpPr>
            <p:spPr>
              <a:xfrm>
                <a:off x="6546046" y="5746276"/>
                <a:ext cx="1337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𝑧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∼20</m:t>
                      </m:r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572F1E1-54D7-6F6A-8EA3-3D16E7D0D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46" y="5746276"/>
                <a:ext cx="13377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C08BEA8-D132-84B3-D7EC-58502E30EF50}"/>
                  </a:ext>
                </a:extLst>
              </p:cNvPr>
              <p:cNvSpPr txBox="1"/>
              <p:nvPr/>
            </p:nvSpPr>
            <p:spPr>
              <a:xfrm>
                <a:off x="1957382" y="5798146"/>
                <a:ext cx="1138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𝑧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∼6</m:t>
                      </m:r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C08BEA8-D132-84B3-D7EC-58502E30E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82" y="5798146"/>
                <a:ext cx="113896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/楕円 11">
            <a:extLst>
              <a:ext uri="{FF2B5EF4-FFF2-40B4-BE49-F238E27FC236}">
                <a16:creationId xmlns:a16="http://schemas.microsoft.com/office/drawing/2014/main" id="{B8978AEE-F7DA-7EB3-D710-9572CC8EFCB0}"/>
              </a:ext>
            </a:extLst>
          </p:cNvPr>
          <p:cNvSpPr/>
          <p:nvPr/>
        </p:nvSpPr>
        <p:spPr>
          <a:xfrm>
            <a:off x="2010868" y="1583075"/>
            <a:ext cx="1080000" cy="10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D98143-4149-A678-8E23-D259C507177D}"/>
              </a:ext>
            </a:extLst>
          </p:cNvPr>
          <p:cNvSpPr txBox="1"/>
          <p:nvPr/>
        </p:nvSpPr>
        <p:spPr>
          <a:xfrm>
            <a:off x="1901761" y="1059854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SMBH</a:t>
            </a:r>
            <a:endParaRPr kumimoji="1" lang="ja-JP" altLang="en-US" sz="28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A383A2-D88D-5E54-1DC7-F4662ACE3841}"/>
              </a:ext>
            </a:extLst>
          </p:cNvPr>
          <p:cNvSpPr txBox="1"/>
          <p:nvPr/>
        </p:nvSpPr>
        <p:spPr>
          <a:xfrm>
            <a:off x="5751925" y="4052094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種</a:t>
            </a:r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  <a:endParaRPr kumimoji="1" lang="ja-JP" altLang="en-US" sz="28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61035B7-95B7-886F-E3FC-69BFE27EA990}"/>
              </a:ext>
            </a:extLst>
          </p:cNvPr>
          <p:cNvSpPr txBox="1"/>
          <p:nvPr/>
        </p:nvSpPr>
        <p:spPr>
          <a:xfrm>
            <a:off x="7248710" y="405209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初代星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1980AD9-E7E3-9B68-653C-83139C04A43A}"/>
                  </a:ext>
                </a:extLst>
              </p:cNvPr>
              <p:cNvSpPr txBox="1"/>
              <p:nvPr/>
            </p:nvSpPr>
            <p:spPr>
              <a:xfrm>
                <a:off x="633406" y="4466736"/>
                <a:ext cx="869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1980AD9-E7E3-9B68-653C-83139C04A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6" y="4466736"/>
                <a:ext cx="8695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93411-DDD4-A50C-B51A-2F6FE5DA07E1}"/>
              </a:ext>
            </a:extLst>
          </p:cNvPr>
          <p:cNvSpPr txBox="1"/>
          <p:nvPr/>
        </p:nvSpPr>
        <p:spPr>
          <a:xfrm>
            <a:off x="2284826" y="430402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>
                <a:solidFill>
                  <a:schemeClr val="accent1">
                    <a:lumMod val="75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ガス降着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3" name="四角形吹き出し 22">
            <a:extLst>
              <a:ext uri="{FF2B5EF4-FFF2-40B4-BE49-F238E27FC236}">
                <a16:creationId xmlns:a16="http://schemas.microsoft.com/office/drawing/2014/main" id="{54B02489-8844-8770-FAB9-FFB33D469A2E}"/>
              </a:ext>
            </a:extLst>
          </p:cNvPr>
          <p:cNvSpPr/>
          <p:nvPr/>
        </p:nvSpPr>
        <p:spPr>
          <a:xfrm>
            <a:off x="2284826" y="4265109"/>
            <a:ext cx="2287174" cy="776985"/>
          </a:xfrm>
          <a:prstGeom prst="wedgeRectCallout">
            <a:avLst>
              <a:gd name="adj1" fmla="val 30758"/>
              <a:gd name="adj2" fmla="val -143543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5658EB3-3432-C55D-BA62-BA0525207266}"/>
                  </a:ext>
                </a:extLst>
              </p:cNvPr>
              <p:cNvSpPr txBox="1"/>
              <p:nvPr/>
            </p:nvSpPr>
            <p:spPr>
              <a:xfrm rot="16200000">
                <a:off x="-335964" y="2725152"/>
                <a:ext cx="2341801" cy="54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質量</a:t>
                </a:r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5658EB3-3432-C55D-BA62-BA052520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35964" y="2725152"/>
                <a:ext cx="2341801" cy="542008"/>
              </a:xfrm>
              <a:prstGeom prst="rect">
                <a:avLst/>
              </a:prstGeom>
              <a:blipFill>
                <a:blip r:embed="rId7"/>
                <a:stretch>
                  <a:fillRect l="-11628" r="-27907" b="-4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665393-00F2-0819-2F6A-D67E5C575268}"/>
              </a:ext>
            </a:extLst>
          </p:cNvPr>
          <p:cNvSpPr txBox="1"/>
          <p:nvPr/>
        </p:nvSpPr>
        <p:spPr>
          <a:xfrm>
            <a:off x="6739968" y="1229132"/>
            <a:ext cx="1229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形成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21EF15-4D6A-DD36-D242-DA5614A70748}"/>
              </a:ext>
            </a:extLst>
          </p:cNvPr>
          <p:cNvSpPr txBox="1"/>
          <p:nvPr/>
        </p:nvSpPr>
        <p:spPr>
          <a:xfrm>
            <a:off x="4443643" y="1245328"/>
            <a:ext cx="1229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solidFill>
                  <a:schemeClr val="accent1">
                    <a:lumMod val="75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成長</a:t>
            </a: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59C16013-C1AD-0F81-49F3-53C5E0082083}"/>
              </a:ext>
            </a:extLst>
          </p:cNvPr>
          <p:cNvSpPr/>
          <p:nvPr/>
        </p:nvSpPr>
        <p:spPr>
          <a:xfrm rot="10800000">
            <a:off x="6813749" y="4813922"/>
            <a:ext cx="574766" cy="2281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7403AE30-18E0-9A19-FBBE-9AB338C9DC8C}"/>
              </a:ext>
            </a:extLst>
          </p:cNvPr>
          <p:cNvSpPr/>
          <p:nvPr/>
        </p:nvSpPr>
        <p:spPr>
          <a:xfrm rot="13086102">
            <a:off x="2692192" y="3544718"/>
            <a:ext cx="3533268" cy="2281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D0C48F3E-3335-096F-83BD-E546CDB4C0FF}"/>
              </a:ext>
            </a:extLst>
          </p:cNvPr>
          <p:cNvSpPr/>
          <p:nvPr/>
        </p:nvSpPr>
        <p:spPr>
          <a:xfrm>
            <a:off x="5906735" y="2690038"/>
            <a:ext cx="720000" cy="72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82C96DA-F1DC-4D71-0131-7FF18DC09D7A}"/>
              </a:ext>
            </a:extLst>
          </p:cNvPr>
          <p:cNvSpPr txBox="1"/>
          <p:nvPr/>
        </p:nvSpPr>
        <p:spPr>
          <a:xfrm>
            <a:off x="5726592" y="2081264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種</a:t>
            </a:r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  <a:endParaRPr kumimoji="1" lang="ja-JP" altLang="en-US" sz="28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B8F12EE-FE8B-8ACA-5293-A6341355EA8B}"/>
              </a:ext>
            </a:extLst>
          </p:cNvPr>
          <p:cNvSpPr txBox="1"/>
          <p:nvPr/>
        </p:nvSpPr>
        <p:spPr>
          <a:xfrm>
            <a:off x="6869808" y="208126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超大質量星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879FCD04-1BC7-065A-EF63-679C188D2A75}"/>
              </a:ext>
            </a:extLst>
          </p:cNvPr>
          <p:cNvSpPr/>
          <p:nvPr/>
        </p:nvSpPr>
        <p:spPr>
          <a:xfrm rot="10800000">
            <a:off x="6813749" y="2926325"/>
            <a:ext cx="574766" cy="2281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星 5 27">
            <a:extLst>
              <a:ext uri="{FF2B5EF4-FFF2-40B4-BE49-F238E27FC236}">
                <a16:creationId xmlns:a16="http://schemas.microsoft.com/office/drawing/2014/main" id="{B227F1D7-6C7E-B892-B0B1-009E37D5D2F3}"/>
              </a:ext>
            </a:extLst>
          </p:cNvPr>
          <p:cNvSpPr/>
          <p:nvPr/>
        </p:nvSpPr>
        <p:spPr>
          <a:xfrm>
            <a:off x="7563764" y="4550799"/>
            <a:ext cx="640042" cy="610292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星 5 28">
            <a:extLst>
              <a:ext uri="{FF2B5EF4-FFF2-40B4-BE49-F238E27FC236}">
                <a16:creationId xmlns:a16="http://schemas.microsoft.com/office/drawing/2014/main" id="{CFDBD750-A7F5-BF17-C01F-0C8F88B026C1}"/>
              </a:ext>
            </a:extLst>
          </p:cNvPr>
          <p:cNvSpPr/>
          <p:nvPr/>
        </p:nvSpPr>
        <p:spPr>
          <a:xfrm>
            <a:off x="7439515" y="2581811"/>
            <a:ext cx="888539" cy="846755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4CE8A392-E66E-FFC2-10B7-4341EDAB1C7F}"/>
              </a:ext>
            </a:extLst>
          </p:cNvPr>
          <p:cNvSpPr/>
          <p:nvPr/>
        </p:nvSpPr>
        <p:spPr>
          <a:xfrm rot="11660203">
            <a:off x="3222566" y="2567190"/>
            <a:ext cx="2556000" cy="226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B892110-754A-FF05-C829-5FCBA34CBC5F}"/>
              </a:ext>
            </a:extLst>
          </p:cNvPr>
          <p:cNvSpPr txBox="1"/>
          <p:nvPr/>
        </p:nvSpPr>
        <p:spPr>
          <a:xfrm>
            <a:off x="5726592" y="34179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iragino Sans W4" panose="020B0400000000000000" pitchFamily="34" charset="-128"/>
                <a:ea typeface="Hiragino Sans W4" panose="020B0400000000000000" pitchFamily="34" charset="-128"/>
              </a:rPr>
              <a:t>木村さん、喜友名さんの話</a:t>
            </a:r>
          </a:p>
        </p:txBody>
      </p:sp>
    </p:spTree>
    <p:extLst>
      <p:ext uri="{BB962C8B-B14F-4D97-AF65-F5344CB8AC3E}">
        <p14:creationId xmlns:p14="http://schemas.microsoft.com/office/powerpoint/2010/main" val="421942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A018819-CAA2-35EE-F021-4892866B1FE0}"/>
              </a:ext>
            </a:extLst>
          </p:cNvPr>
          <p:cNvSpPr/>
          <p:nvPr/>
        </p:nvSpPr>
        <p:spPr>
          <a:xfrm>
            <a:off x="1503003" y="1172044"/>
            <a:ext cx="4767168" cy="4513913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7BDB68B-16A6-D84C-6CD0-70AD89FAB40A}"/>
              </a:ext>
            </a:extLst>
          </p:cNvPr>
          <p:cNvSpPr/>
          <p:nvPr/>
        </p:nvSpPr>
        <p:spPr>
          <a:xfrm>
            <a:off x="6276531" y="1172043"/>
            <a:ext cx="2152923" cy="4513913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647FA9F-D33E-20EF-57F8-281F519C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CBC33A-EF6F-9769-3831-EC2D8E6DC2C9}"/>
              </a:ext>
            </a:extLst>
          </p:cNvPr>
          <p:cNvSpPr txBox="1"/>
          <p:nvPr/>
        </p:nvSpPr>
        <p:spPr>
          <a:xfrm>
            <a:off x="179611" y="134878"/>
            <a:ext cx="8784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SMBH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の形成シナリオ候補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7A2A4FAA-1FC4-696D-55D9-D8CABF0E4958}"/>
              </a:ext>
            </a:extLst>
          </p:cNvPr>
          <p:cNvCxnSpPr>
            <a:cxnSpLocks/>
          </p:cNvCxnSpPr>
          <p:nvPr/>
        </p:nvCxnSpPr>
        <p:spPr>
          <a:xfrm flipV="1">
            <a:off x="1486953" y="1262496"/>
            <a:ext cx="0" cy="478034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D204A3-99BC-0D6F-4252-EE7C61EBB926}"/>
              </a:ext>
            </a:extLst>
          </p:cNvPr>
          <p:cNvCxnSpPr>
            <a:cxnSpLocks/>
          </p:cNvCxnSpPr>
          <p:nvPr/>
        </p:nvCxnSpPr>
        <p:spPr>
          <a:xfrm>
            <a:off x="625371" y="5685957"/>
            <a:ext cx="7656480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FD1C3B-DF58-A047-1270-032CA2CD3B52}"/>
                  </a:ext>
                </a:extLst>
              </p:cNvPr>
              <p:cNvSpPr txBox="1"/>
              <p:nvPr/>
            </p:nvSpPr>
            <p:spPr>
              <a:xfrm>
                <a:off x="625371" y="1802799"/>
                <a:ext cx="861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FD1C3B-DF58-A047-1270-032CA2CD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71" y="1802799"/>
                <a:ext cx="8615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/楕円 11">
            <a:extLst>
              <a:ext uri="{FF2B5EF4-FFF2-40B4-BE49-F238E27FC236}">
                <a16:creationId xmlns:a16="http://schemas.microsoft.com/office/drawing/2014/main" id="{B8978AEE-F7DA-7EB3-D710-9572CC8EFCB0}"/>
              </a:ext>
            </a:extLst>
          </p:cNvPr>
          <p:cNvSpPr/>
          <p:nvPr/>
        </p:nvSpPr>
        <p:spPr>
          <a:xfrm>
            <a:off x="2010868" y="1583075"/>
            <a:ext cx="1080000" cy="10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D98143-4149-A678-8E23-D259C507177D}"/>
              </a:ext>
            </a:extLst>
          </p:cNvPr>
          <p:cNvSpPr txBox="1"/>
          <p:nvPr/>
        </p:nvSpPr>
        <p:spPr>
          <a:xfrm>
            <a:off x="1901761" y="1059854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SMBH</a:t>
            </a:r>
            <a:endParaRPr kumimoji="1" lang="ja-JP" altLang="en-US" sz="28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1980AD9-E7E3-9B68-653C-83139C04A43A}"/>
                  </a:ext>
                </a:extLst>
              </p:cNvPr>
              <p:cNvSpPr txBox="1"/>
              <p:nvPr/>
            </p:nvSpPr>
            <p:spPr>
              <a:xfrm>
                <a:off x="633406" y="4466736"/>
                <a:ext cx="869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1980AD9-E7E3-9B68-653C-83139C04A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06" y="4466736"/>
                <a:ext cx="8695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93411-DDD4-A50C-B51A-2F6FE5DA07E1}"/>
              </a:ext>
            </a:extLst>
          </p:cNvPr>
          <p:cNvSpPr txBox="1"/>
          <p:nvPr/>
        </p:nvSpPr>
        <p:spPr>
          <a:xfrm>
            <a:off x="2284826" y="430402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>
                <a:solidFill>
                  <a:schemeClr val="accent1">
                    <a:lumMod val="75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ガス降着</a:t>
            </a:r>
            <a:endParaRPr kumimoji="1" lang="en-US" altLang="ja-JP" sz="4000" dirty="0">
              <a:solidFill>
                <a:schemeClr val="accent1">
                  <a:lumMod val="75000"/>
                </a:schemeClr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3" name="四角形吹き出し 22">
            <a:extLst>
              <a:ext uri="{FF2B5EF4-FFF2-40B4-BE49-F238E27FC236}">
                <a16:creationId xmlns:a16="http://schemas.microsoft.com/office/drawing/2014/main" id="{54B02489-8844-8770-FAB9-FFB33D469A2E}"/>
              </a:ext>
            </a:extLst>
          </p:cNvPr>
          <p:cNvSpPr/>
          <p:nvPr/>
        </p:nvSpPr>
        <p:spPr>
          <a:xfrm>
            <a:off x="2284826" y="4265109"/>
            <a:ext cx="2287174" cy="776985"/>
          </a:xfrm>
          <a:prstGeom prst="wedgeRectCallout">
            <a:avLst>
              <a:gd name="adj1" fmla="val 30758"/>
              <a:gd name="adj2" fmla="val -143543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5658EB3-3432-C55D-BA62-BA0525207266}"/>
                  </a:ext>
                </a:extLst>
              </p:cNvPr>
              <p:cNvSpPr txBox="1"/>
              <p:nvPr/>
            </p:nvSpPr>
            <p:spPr>
              <a:xfrm rot="16200000">
                <a:off x="-335964" y="2725152"/>
                <a:ext cx="2341801" cy="54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質量</a:t>
                </a:r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5658EB3-3432-C55D-BA62-BA052520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35964" y="2725152"/>
                <a:ext cx="2341801" cy="542008"/>
              </a:xfrm>
              <a:prstGeom prst="rect">
                <a:avLst/>
              </a:prstGeom>
              <a:blipFill>
                <a:blip r:embed="rId5"/>
                <a:stretch>
                  <a:fillRect l="-11628" r="-27907" b="-4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矢印 20">
            <a:extLst>
              <a:ext uri="{FF2B5EF4-FFF2-40B4-BE49-F238E27FC236}">
                <a16:creationId xmlns:a16="http://schemas.microsoft.com/office/drawing/2014/main" id="{7403AE30-18E0-9A19-FBBE-9AB338C9DC8C}"/>
              </a:ext>
            </a:extLst>
          </p:cNvPr>
          <p:cNvSpPr/>
          <p:nvPr/>
        </p:nvSpPr>
        <p:spPr>
          <a:xfrm rot="13086102">
            <a:off x="2692192" y="3544718"/>
            <a:ext cx="3533268" cy="2281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FB6B59-E92E-F5E5-EB91-433EC84B2A32}"/>
              </a:ext>
            </a:extLst>
          </p:cNvPr>
          <p:cNvSpPr txBox="1"/>
          <p:nvPr/>
        </p:nvSpPr>
        <p:spPr>
          <a:xfrm>
            <a:off x="4940268" y="1283968"/>
            <a:ext cx="2274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solidFill>
                  <a:schemeClr val="accent6">
                    <a:lumMod val="75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銀河合体</a:t>
            </a:r>
            <a:endParaRPr kumimoji="1" lang="en-US" altLang="ja-JP" sz="4000" b="1" dirty="0">
              <a:solidFill>
                <a:schemeClr val="accent6">
                  <a:lumMod val="75000"/>
                </a:schemeClr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4" name="角丸四角形吹き出し 23">
            <a:extLst>
              <a:ext uri="{FF2B5EF4-FFF2-40B4-BE49-F238E27FC236}">
                <a16:creationId xmlns:a16="http://schemas.microsoft.com/office/drawing/2014/main" id="{49BBCB2C-09DD-9C2E-767E-7ADF0795D9AA}"/>
              </a:ext>
            </a:extLst>
          </p:cNvPr>
          <p:cNvSpPr/>
          <p:nvPr/>
        </p:nvSpPr>
        <p:spPr>
          <a:xfrm>
            <a:off x="3969101" y="1239297"/>
            <a:ext cx="4360301" cy="1897430"/>
          </a:xfrm>
          <a:prstGeom prst="wedgeRoundRectCallout">
            <a:avLst>
              <a:gd name="adj1" fmla="val -38650"/>
              <a:gd name="adj2" fmla="val 71124"/>
              <a:gd name="adj3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B00332E-8654-E522-1E40-A30A14B71F9E}"/>
              </a:ext>
            </a:extLst>
          </p:cNvPr>
          <p:cNvSpPr txBox="1"/>
          <p:nvPr/>
        </p:nvSpPr>
        <p:spPr>
          <a:xfrm>
            <a:off x="4538249" y="247495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6">
                    <a:lumMod val="75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高密度領域形成</a:t>
            </a:r>
          </a:p>
        </p:txBody>
      </p:sp>
      <p:sp>
        <p:nvSpPr>
          <p:cNvPr id="26" name="下矢印 25">
            <a:extLst>
              <a:ext uri="{FF2B5EF4-FFF2-40B4-BE49-F238E27FC236}">
                <a16:creationId xmlns:a16="http://schemas.microsoft.com/office/drawing/2014/main" id="{D57FE2B5-4CCE-E4DC-A756-C08D13E6DC1E}"/>
              </a:ext>
            </a:extLst>
          </p:cNvPr>
          <p:cNvSpPr/>
          <p:nvPr/>
        </p:nvSpPr>
        <p:spPr>
          <a:xfrm>
            <a:off x="5667547" y="1936553"/>
            <a:ext cx="807702" cy="5510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FDF705-4F2E-8DB7-5F9B-E884E3B0EBC3}"/>
              </a:ext>
            </a:extLst>
          </p:cNvPr>
          <p:cNvSpPr txBox="1"/>
          <p:nvPr/>
        </p:nvSpPr>
        <p:spPr>
          <a:xfrm>
            <a:off x="3886587" y="586992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赤方偏移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BE72307-63B7-3EBA-B451-7F2C01DC05E6}"/>
                  </a:ext>
                </a:extLst>
              </p:cNvPr>
              <p:cNvSpPr txBox="1"/>
              <p:nvPr/>
            </p:nvSpPr>
            <p:spPr>
              <a:xfrm>
                <a:off x="6546046" y="5746276"/>
                <a:ext cx="1337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𝑧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∼20</m:t>
                      </m:r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BE72307-63B7-3EBA-B451-7F2C01DC0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046" y="5746276"/>
                <a:ext cx="13377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E34782-6A59-405F-C652-C87AACB29BF5}"/>
                  </a:ext>
                </a:extLst>
              </p:cNvPr>
              <p:cNvSpPr txBox="1"/>
              <p:nvPr/>
            </p:nvSpPr>
            <p:spPr>
              <a:xfrm>
                <a:off x="1957382" y="5798146"/>
                <a:ext cx="1138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𝑧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∼6</m:t>
                      </m:r>
                    </m:oMath>
                  </m:oMathPara>
                </a14:m>
                <a:endParaRPr kumimoji="1" lang="ja-JP" altLang="en-US" sz="28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E34782-6A59-405F-C652-C87AACB2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82" y="5798146"/>
                <a:ext cx="113896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/楕円 6">
            <a:extLst>
              <a:ext uri="{FF2B5EF4-FFF2-40B4-BE49-F238E27FC236}">
                <a16:creationId xmlns:a16="http://schemas.microsoft.com/office/drawing/2014/main" id="{63128B2E-86C9-D8A7-C968-D7E98513200B}"/>
              </a:ext>
            </a:extLst>
          </p:cNvPr>
          <p:cNvSpPr/>
          <p:nvPr/>
        </p:nvSpPr>
        <p:spPr>
          <a:xfrm>
            <a:off x="6006046" y="4658008"/>
            <a:ext cx="540000" cy="54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B86D74-372F-1790-964A-25117ADA4CF6}"/>
              </a:ext>
            </a:extLst>
          </p:cNvPr>
          <p:cNvSpPr txBox="1"/>
          <p:nvPr/>
        </p:nvSpPr>
        <p:spPr>
          <a:xfrm>
            <a:off x="5751925" y="4052094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種</a:t>
            </a:r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  <a:endParaRPr kumimoji="1" lang="ja-JP" altLang="en-US" sz="28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6D737C-2F8A-E58E-5D1D-3EF623BFB09D}"/>
              </a:ext>
            </a:extLst>
          </p:cNvPr>
          <p:cNvSpPr txBox="1"/>
          <p:nvPr/>
        </p:nvSpPr>
        <p:spPr>
          <a:xfrm>
            <a:off x="7248710" y="405209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初代星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376C8439-DB89-440C-B867-593E4671EED8}"/>
              </a:ext>
            </a:extLst>
          </p:cNvPr>
          <p:cNvSpPr/>
          <p:nvPr/>
        </p:nvSpPr>
        <p:spPr>
          <a:xfrm rot="10800000">
            <a:off x="6813749" y="4813922"/>
            <a:ext cx="574766" cy="22817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星 5 28">
            <a:extLst>
              <a:ext uri="{FF2B5EF4-FFF2-40B4-BE49-F238E27FC236}">
                <a16:creationId xmlns:a16="http://schemas.microsoft.com/office/drawing/2014/main" id="{BA74A0BD-615B-CF8D-DAF2-49126554DCA4}"/>
              </a:ext>
            </a:extLst>
          </p:cNvPr>
          <p:cNvSpPr/>
          <p:nvPr/>
        </p:nvSpPr>
        <p:spPr>
          <a:xfrm>
            <a:off x="7563764" y="4550799"/>
            <a:ext cx="640042" cy="610292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99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59304EB-CDBE-34B2-AFAA-922D81B9CFCB}"/>
              </a:ext>
            </a:extLst>
          </p:cNvPr>
          <p:cNvSpPr/>
          <p:nvPr/>
        </p:nvSpPr>
        <p:spPr>
          <a:xfrm>
            <a:off x="3912011" y="1525935"/>
            <a:ext cx="1939215" cy="16914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96CCFB9C-F3B5-E2B6-7743-516DB510B3B5}"/>
              </a:ext>
            </a:extLst>
          </p:cNvPr>
          <p:cNvSpPr/>
          <p:nvPr/>
        </p:nvSpPr>
        <p:spPr>
          <a:xfrm rot="20476310">
            <a:off x="6870319" y="2213406"/>
            <a:ext cx="555294" cy="20177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2FF0470-589F-8641-7A2B-4F81D7A52275}"/>
              </a:ext>
            </a:extLst>
          </p:cNvPr>
          <p:cNvSpPr/>
          <p:nvPr/>
        </p:nvSpPr>
        <p:spPr>
          <a:xfrm rot="20476310">
            <a:off x="4273932" y="2216502"/>
            <a:ext cx="1164308" cy="53200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D27A228-F412-83CE-20F5-6A6153D2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ED77FF-50F9-2DB8-A05B-9597FA0425F9}"/>
              </a:ext>
            </a:extLst>
          </p:cNvPr>
          <p:cNvSpPr txBox="1"/>
          <p:nvPr/>
        </p:nvSpPr>
        <p:spPr>
          <a:xfrm>
            <a:off x="2528010" y="136524"/>
            <a:ext cx="4087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種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の連星</a:t>
            </a:r>
          </a:p>
        </p:txBody>
      </p:sp>
      <p:pic>
        <p:nvPicPr>
          <p:cNvPr id="5" name="図 4" descr="ウニ が含まれている画像&#10;&#10;自動的に生成された説明">
            <a:extLst>
              <a:ext uri="{FF2B5EF4-FFF2-40B4-BE49-F238E27FC236}">
                <a16:creationId xmlns:a16="http://schemas.microsoft.com/office/drawing/2014/main" id="{43DE10E3-871B-B3F2-8ECD-E0A3CEE4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94" y="2065164"/>
            <a:ext cx="1357500" cy="1201388"/>
          </a:xfrm>
          <a:prstGeom prst="rect">
            <a:avLst/>
          </a:prstGeom>
        </p:spPr>
      </p:pic>
      <p:pic>
        <p:nvPicPr>
          <p:cNvPr id="7" name="図 6" descr="ウニ が含まれている画像&#10;&#10;自動的に生成された説明">
            <a:extLst>
              <a:ext uri="{FF2B5EF4-FFF2-40B4-BE49-F238E27FC236}">
                <a16:creationId xmlns:a16="http://schemas.microsoft.com/office/drawing/2014/main" id="{1891AF27-D9E8-6BCF-9389-DCC8013DB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95" y="1464470"/>
            <a:ext cx="1357500" cy="1201388"/>
          </a:xfrm>
          <a:prstGeom prst="rect">
            <a:avLst/>
          </a:prstGeom>
        </p:spPr>
      </p:pic>
      <p:pic>
        <p:nvPicPr>
          <p:cNvPr id="9" name="グラフィックス 8" descr="衝突 単色塗りつぶし">
            <a:extLst>
              <a:ext uri="{FF2B5EF4-FFF2-40B4-BE49-F238E27FC236}">
                <a16:creationId xmlns:a16="http://schemas.microsoft.com/office/drawing/2014/main" id="{9E925993-E7CB-29DE-E4C8-A5B527E4A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0294" y="1863471"/>
            <a:ext cx="914400" cy="914400"/>
          </a:xfrm>
          <a:prstGeom prst="rect">
            <a:avLst/>
          </a:prstGeom>
        </p:spPr>
      </p:pic>
      <p:sp>
        <p:nvSpPr>
          <p:cNvPr id="17" name="円/楕円 16">
            <a:extLst>
              <a:ext uri="{FF2B5EF4-FFF2-40B4-BE49-F238E27FC236}">
                <a16:creationId xmlns:a16="http://schemas.microsoft.com/office/drawing/2014/main" id="{B38DE6AC-D822-B974-017D-E95FE7915B3C}"/>
              </a:ext>
            </a:extLst>
          </p:cNvPr>
          <p:cNvSpPr/>
          <p:nvPr/>
        </p:nvSpPr>
        <p:spPr>
          <a:xfrm>
            <a:off x="4121002" y="2490503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EF951DF-08AA-E802-ACB1-DAA08D40AAE1}"/>
              </a:ext>
            </a:extLst>
          </p:cNvPr>
          <p:cNvSpPr/>
          <p:nvPr/>
        </p:nvSpPr>
        <p:spPr>
          <a:xfrm>
            <a:off x="5231170" y="2065164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E711B009-281F-2364-4F9B-270DD65930BA}"/>
              </a:ext>
            </a:extLst>
          </p:cNvPr>
          <p:cNvSpPr/>
          <p:nvPr/>
        </p:nvSpPr>
        <p:spPr>
          <a:xfrm rot="7782604">
            <a:off x="4232447" y="2039158"/>
            <a:ext cx="914400" cy="914400"/>
          </a:xfrm>
          <a:prstGeom prst="arc">
            <a:avLst>
              <a:gd name="adj1" fmla="val 17231902"/>
              <a:gd name="adj2" fmla="val 20473318"/>
            </a:avLst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68329A92-2C42-D975-A1B1-C6DFDF901810}"/>
              </a:ext>
            </a:extLst>
          </p:cNvPr>
          <p:cNvSpPr/>
          <p:nvPr/>
        </p:nvSpPr>
        <p:spPr>
          <a:xfrm rot="18575759">
            <a:off x="4609508" y="1996026"/>
            <a:ext cx="914400" cy="914400"/>
          </a:xfrm>
          <a:prstGeom prst="arc">
            <a:avLst>
              <a:gd name="adj1" fmla="val 17231902"/>
              <a:gd name="adj2" fmla="val 20473318"/>
            </a:avLst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161C04EE-EBBE-E455-0FCC-29135F6F5038}"/>
              </a:ext>
            </a:extLst>
          </p:cNvPr>
          <p:cNvSpPr/>
          <p:nvPr/>
        </p:nvSpPr>
        <p:spPr>
          <a:xfrm>
            <a:off x="6699636" y="2229916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9B45B214-BA8E-15E3-4F52-C029238F35CD}"/>
              </a:ext>
            </a:extLst>
          </p:cNvPr>
          <p:cNvSpPr/>
          <p:nvPr/>
        </p:nvSpPr>
        <p:spPr>
          <a:xfrm>
            <a:off x="7227712" y="2038666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0809EB9E-EDDB-89B3-C22E-9A03639BBC38}"/>
              </a:ext>
            </a:extLst>
          </p:cNvPr>
          <p:cNvSpPr/>
          <p:nvPr/>
        </p:nvSpPr>
        <p:spPr>
          <a:xfrm rot="18575759">
            <a:off x="6770512" y="2019811"/>
            <a:ext cx="914400" cy="914400"/>
          </a:xfrm>
          <a:prstGeom prst="arc">
            <a:avLst>
              <a:gd name="adj1" fmla="val 17270990"/>
              <a:gd name="adj2" fmla="val 19959490"/>
            </a:avLst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2120FD1E-E636-7E71-58E3-09B20B6A2342}"/>
              </a:ext>
            </a:extLst>
          </p:cNvPr>
          <p:cNvSpPr/>
          <p:nvPr/>
        </p:nvSpPr>
        <p:spPr>
          <a:xfrm rot="7395016">
            <a:off x="6595375" y="1701766"/>
            <a:ext cx="914400" cy="914400"/>
          </a:xfrm>
          <a:prstGeom prst="arc">
            <a:avLst>
              <a:gd name="adj1" fmla="val 17270990"/>
              <a:gd name="adj2" fmla="val 19959490"/>
            </a:avLst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5051864E-CDED-8E41-FA94-6554E7B28571}"/>
              </a:ext>
            </a:extLst>
          </p:cNvPr>
          <p:cNvSpPr/>
          <p:nvPr/>
        </p:nvSpPr>
        <p:spPr>
          <a:xfrm rot="5679006">
            <a:off x="6941894" y="2213090"/>
            <a:ext cx="548640" cy="64443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5C3712C4-1720-43E1-EBEC-FBAFE917AE41}"/>
              </a:ext>
            </a:extLst>
          </p:cNvPr>
          <p:cNvSpPr/>
          <p:nvPr/>
        </p:nvSpPr>
        <p:spPr>
          <a:xfrm rot="5172438">
            <a:off x="6807869" y="2089959"/>
            <a:ext cx="725942" cy="98629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598FF86C-B378-D634-A4D9-33C8B00D874B}"/>
              </a:ext>
            </a:extLst>
          </p:cNvPr>
          <p:cNvSpPr/>
          <p:nvPr/>
        </p:nvSpPr>
        <p:spPr>
          <a:xfrm rot="5400000">
            <a:off x="6703798" y="1973647"/>
            <a:ext cx="934082" cy="125525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0A6E36-EE18-C362-F68F-4B47D4D3FD7F}"/>
              </a:ext>
            </a:extLst>
          </p:cNvPr>
          <p:cNvSpPr txBox="1"/>
          <p:nvPr/>
        </p:nvSpPr>
        <p:spPr>
          <a:xfrm>
            <a:off x="1250616" y="32585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銀河合体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5991BF-CC79-370B-563A-963C0E5BB1D9}"/>
              </a:ext>
            </a:extLst>
          </p:cNvPr>
          <p:cNvSpPr txBox="1"/>
          <p:nvPr/>
        </p:nvSpPr>
        <p:spPr>
          <a:xfrm>
            <a:off x="4045607" y="325682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連星形成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45F996-B042-E0C4-639D-29E02D1C3127}"/>
              </a:ext>
            </a:extLst>
          </p:cNvPr>
          <p:cNvSpPr txBox="1"/>
          <p:nvPr/>
        </p:nvSpPr>
        <p:spPr>
          <a:xfrm>
            <a:off x="6843516" y="32568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合体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F6C9D8E1-2DFE-FD84-A4E4-397037A0EF8D}"/>
              </a:ext>
            </a:extLst>
          </p:cNvPr>
          <p:cNvSpPr/>
          <p:nvPr/>
        </p:nvSpPr>
        <p:spPr>
          <a:xfrm>
            <a:off x="3358671" y="2425164"/>
            <a:ext cx="526388" cy="43083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2EF59E11-50F0-61D0-D983-38BE32091736}"/>
              </a:ext>
            </a:extLst>
          </p:cNvPr>
          <p:cNvSpPr/>
          <p:nvPr/>
        </p:nvSpPr>
        <p:spPr>
          <a:xfrm>
            <a:off x="5939288" y="2428613"/>
            <a:ext cx="526388" cy="43083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537D40-8A38-D600-EEB7-F5FFC95C4809}"/>
              </a:ext>
            </a:extLst>
          </p:cNvPr>
          <p:cNvSpPr txBox="1"/>
          <p:nvPr/>
        </p:nvSpPr>
        <p:spPr>
          <a:xfrm>
            <a:off x="7707107" y="2801082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重力波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3131E99-98F6-A05C-4483-5CCDC76FEC17}"/>
              </a:ext>
            </a:extLst>
          </p:cNvPr>
          <p:cNvSpPr txBox="1"/>
          <p:nvPr/>
        </p:nvSpPr>
        <p:spPr>
          <a:xfrm>
            <a:off x="4947480" y="1560247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種</a:t>
            </a:r>
            <a:r>
              <a:rPr kumimoji="1" lang="en-US" altLang="ja-JP" sz="24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  <a:endParaRPr kumimoji="1" lang="ja-JP" altLang="en-US" sz="240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3D74CC-D8DF-0781-A19D-ABD0CE1644C0}"/>
              </a:ext>
            </a:extLst>
          </p:cNvPr>
          <p:cNvSpPr txBox="1"/>
          <p:nvPr/>
        </p:nvSpPr>
        <p:spPr>
          <a:xfrm>
            <a:off x="186022" y="3959155"/>
            <a:ext cx="8771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急速成長する種</a:t>
            </a:r>
            <a:r>
              <a:rPr kumimoji="1" lang="en-US" altLang="ja-JP" sz="32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BH</a:t>
            </a:r>
            <a:r>
              <a:rPr kumimoji="1" lang="ja-JP" altLang="en-US" sz="32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は連星である可能性が高い</a:t>
            </a:r>
            <a:endParaRPr kumimoji="1" lang="en-US" altLang="ja-JP" sz="32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6656FEC-CBF8-DA58-1211-3A940C8F9AB3}"/>
                  </a:ext>
                </a:extLst>
              </p:cNvPr>
              <p:cNvSpPr txBox="1"/>
              <p:nvPr/>
            </p:nvSpPr>
            <p:spPr>
              <a:xfrm>
                <a:off x="594167" y="985694"/>
                <a:ext cx="1579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~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𝟏</m:t>
                      </m:r>
                      <m:r>
                        <a:rPr kumimoji="1" lang="en-US" altLang="ja-JP" sz="3200" b="1" i="0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𝐤𝐩𝐜</m:t>
                      </m:r>
                    </m:oMath>
                  </m:oMathPara>
                </a14:m>
                <a:endParaRPr kumimoji="1" lang="ja-JP" altLang="en-US" sz="3200" b="1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6656FEC-CBF8-DA58-1211-3A940C8F9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67" y="985694"/>
                <a:ext cx="1579278" cy="584775"/>
              </a:xfrm>
              <a:prstGeom prst="rect">
                <a:avLst/>
              </a:prstGeom>
              <a:blipFill>
                <a:blip r:embed="rId6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F2F4FE2-CEBC-62D9-8A38-09F8C9209BAA}"/>
              </a:ext>
            </a:extLst>
          </p:cNvPr>
          <p:cNvCxnSpPr>
            <a:cxnSpLocks/>
          </p:cNvCxnSpPr>
          <p:nvPr/>
        </p:nvCxnSpPr>
        <p:spPr>
          <a:xfrm flipV="1">
            <a:off x="1007101" y="1382746"/>
            <a:ext cx="1541248" cy="570405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A77A2BE-CB83-DE31-8E2D-31B2395BF252}"/>
              </a:ext>
            </a:extLst>
          </p:cNvPr>
          <p:cNvCxnSpPr>
            <a:cxnSpLocks/>
          </p:cNvCxnSpPr>
          <p:nvPr/>
        </p:nvCxnSpPr>
        <p:spPr>
          <a:xfrm flipV="1">
            <a:off x="6726905" y="1741024"/>
            <a:ext cx="524070" cy="24022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7595135-6F11-A8AC-16CA-F68EC28F7253}"/>
                  </a:ext>
                </a:extLst>
              </p:cNvPr>
              <p:cNvSpPr txBox="1"/>
              <p:nvPr/>
            </p:nvSpPr>
            <p:spPr>
              <a:xfrm>
                <a:off x="6142522" y="1128390"/>
                <a:ext cx="13853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~</m:t>
                      </m:r>
                      <m:r>
                        <a:rPr kumimoji="1" lang="en-US" altLang="ja-JP" sz="3200" b="1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𝟏</m:t>
                      </m:r>
                      <m:r>
                        <a:rPr kumimoji="1" lang="en-US" altLang="ja-JP" sz="3200" b="1" i="0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𝐚𝐮</m:t>
                      </m:r>
                    </m:oMath>
                  </m:oMathPara>
                </a14:m>
                <a:endParaRPr kumimoji="1" lang="ja-JP" altLang="en-US" sz="3200" b="1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7595135-6F11-A8AC-16CA-F68EC28F7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522" y="1128390"/>
                <a:ext cx="138531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図 31" descr="ブルー, 光, 横たわる が含まれている画像&#10;&#10;自動的に生成された説明">
            <a:extLst>
              <a:ext uri="{FF2B5EF4-FFF2-40B4-BE49-F238E27FC236}">
                <a16:creationId xmlns:a16="http://schemas.microsoft.com/office/drawing/2014/main" id="{2C19DAE9-5D46-B6B5-6CFD-2C3DE29CA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3166" y="1192031"/>
            <a:ext cx="1287410" cy="127534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BE2E18F-E9AA-B5EA-1287-84A4CEB7B41D}"/>
              </a:ext>
            </a:extLst>
          </p:cNvPr>
          <p:cNvSpPr txBox="1"/>
          <p:nvPr/>
        </p:nvSpPr>
        <p:spPr>
          <a:xfrm>
            <a:off x="217910" y="4726741"/>
            <a:ext cx="8943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Q. </a:t>
            </a:r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ガス降着、輻射フィードバックを考慮したときに、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en-US" altLang="ja-JP" sz="2800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   </a:t>
            </a:r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合体に至るまでの時間スケールは？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49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三角形 41">
            <a:extLst>
              <a:ext uri="{FF2B5EF4-FFF2-40B4-BE49-F238E27FC236}">
                <a16:creationId xmlns:a16="http://schemas.microsoft.com/office/drawing/2014/main" id="{300BB0B2-11F5-E4AC-6F43-1C93B964F8C7}"/>
              </a:ext>
            </a:extLst>
          </p:cNvPr>
          <p:cNvSpPr/>
          <p:nvPr/>
        </p:nvSpPr>
        <p:spPr>
          <a:xfrm rot="16200000">
            <a:off x="7530902" y="1902302"/>
            <a:ext cx="647700" cy="105758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EF928A-9F38-1926-F27F-F542C85825DA}"/>
              </a:ext>
            </a:extLst>
          </p:cNvPr>
          <p:cNvSpPr/>
          <p:nvPr/>
        </p:nvSpPr>
        <p:spPr>
          <a:xfrm>
            <a:off x="4357644" y="1092962"/>
            <a:ext cx="4546600" cy="1917700"/>
          </a:xfrm>
          <a:prstGeom prst="rect">
            <a:avLst/>
          </a:prstGeom>
          <a:solidFill>
            <a:schemeClr val="bg2">
              <a:lumMod val="50000"/>
              <a:alpha val="498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C3077E8-B9FA-6654-C760-679E2C73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797560-5731-5F9C-9718-CEE1ECDCE224}"/>
              </a:ext>
            </a:extLst>
          </p:cNvPr>
          <p:cNvSpPr txBox="1"/>
          <p:nvPr/>
        </p:nvSpPr>
        <p:spPr>
          <a:xfrm>
            <a:off x="945045" y="136524"/>
            <a:ext cx="7253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ガス中を運動する天体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B014729-A7BD-8401-A85B-E59459B2F782}"/>
              </a:ext>
            </a:extLst>
          </p:cNvPr>
          <p:cNvCxnSpPr>
            <a:cxnSpLocks/>
          </p:cNvCxnSpPr>
          <p:nvPr/>
        </p:nvCxnSpPr>
        <p:spPr>
          <a:xfrm>
            <a:off x="4611643" y="2431093"/>
            <a:ext cx="416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弧 18">
            <a:extLst>
              <a:ext uri="{FF2B5EF4-FFF2-40B4-BE49-F238E27FC236}">
                <a16:creationId xmlns:a16="http://schemas.microsoft.com/office/drawing/2014/main" id="{C2BC1A1F-3E37-4581-143D-7FD49026A1B8}"/>
              </a:ext>
            </a:extLst>
          </p:cNvPr>
          <p:cNvSpPr/>
          <p:nvPr/>
        </p:nvSpPr>
        <p:spPr>
          <a:xfrm>
            <a:off x="6106836" y="1590837"/>
            <a:ext cx="2113006" cy="2187141"/>
          </a:xfrm>
          <a:prstGeom prst="arc">
            <a:avLst>
              <a:gd name="adj1" fmla="val 16145795"/>
              <a:gd name="adj2" fmla="val 2074664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6837FB6-9052-5BE9-FD77-6FF8739F1A0E}"/>
              </a:ext>
            </a:extLst>
          </p:cNvPr>
          <p:cNvCxnSpPr>
            <a:cxnSpLocks/>
          </p:cNvCxnSpPr>
          <p:nvPr/>
        </p:nvCxnSpPr>
        <p:spPr>
          <a:xfrm>
            <a:off x="4789443" y="1590837"/>
            <a:ext cx="235651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>
            <a:extLst>
              <a:ext uri="{FF2B5EF4-FFF2-40B4-BE49-F238E27FC236}">
                <a16:creationId xmlns:a16="http://schemas.microsoft.com/office/drawing/2014/main" id="{03600D6F-19DC-1AD1-8E7D-102356A932FA}"/>
              </a:ext>
            </a:extLst>
          </p:cNvPr>
          <p:cNvSpPr/>
          <p:nvPr/>
        </p:nvSpPr>
        <p:spPr>
          <a:xfrm>
            <a:off x="7145962" y="2251093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58D713E8-7320-4CEC-F4C0-681246B74903}"/>
              </a:ext>
            </a:extLst>
          </p:cNvPr>
          <p:cNvSpPr/>
          <p:nvPr/>
        </p:nvSpPr>
        <p:spPr>
          <a:xfrm>
            <a:off x="4738717" y="151736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F0CA8CB-3A9D-DE0C-21A3-F45E7ABC6C4C}"/>
              </a:ext>
            </a:extLst>
          </p:cNvPr>
          <p:cNvCxnSpPr/>
          <p:nvPr/>
        </p:nvCxnSpPr>
        <p:spPr>
          <a:xfrm>
            <a:off x="4828717" y="1590837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>
            <a:extLst>
              <a:ext uri="{FF2B5EF4-FFF2-40B4-BE49-F238E27FC236}">
                <a16:creationId xmlns:a16="http://schemas.microsoft.com/office/drawing/2014/main" id="{E492543C-07C1-6697-DB6F-7D0DD5799C9A}"/>
              </a:ext>
            </a:extLst>
          </p:cNvPr>
          <p:cNvSpPr/>
          <p:nvPr/>
        </p:nvSpPr>
        <p:spPr>
          <a:xfrm>
            <a:off x="4482315" y="1254670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92B315F-69CE-2D38-9013-16F8A76452CF}"/>
              </a:ext>
            </a:extLst>
          </p:cNvPr>
          <p:cNvCxnSpPr/>
          <p:nvPr/>
        </p:nvCxnSpPr>
        <p:spPr>
          <a:xfrm>
            <a:off x="4572315" y="1328144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>
            <a:extLst>
              <a:ext uri="{FF2B5EF4-FFF2-40B4-BE49-F238E27FC236}">
                <a16:creationId xmlns:a16="http://schemas.microsoft.com/office/drawing/2014/main" id="{165599A6-92AC-F5C4-045F-6AE7214C52A1}"/>
              </a:ext>
            </a:extLst>
          </p:cNvPr>
          <p:cNvSpPr/>
          <p:nvPr/>
        </p:nvSpPr>
        <p:spPr>
          <a:xfrm>
            <a:off x="4648717" y="178789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5A946CD-B6B4-F88F-5E42-2DEB2E586E92}"/>
              </a:ext>
            </a:extLst>
          </p:cNvPr>
          <p:cNvCxnSpPr/>
          <p:nvPr/>
        </p:nvCxnSpPr>
        <p:spPr>
          <a:xfrm>
            <a:off x="4738717" y="1861370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BEDBB2C-B80E-76C4-7B8E-D7C3BF8517D3}"/>
              </a:ext>
            </a:extLst>
          </p:cNvPr>
          <p:cNvSpPr txBox="1"/>
          <p:nvPr/>
        </p:nvSpPr>
        <p:spPr>
          <a:xfrm>
            <a:off x="5463379" y="10973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流体素片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B7DCD9-FBA4-C5E1-2696-67F8CD74B19A}"/>
              </a:ext>
            </a:extLst>
          </p:cNvPr>
          <p:cNvSpPr txBox="1"/>
          <p:nvPr/>
        </p:nvSpPr>
        <p:spPr>
          <a:xfrm>
            <a:off x="6919439" y="259603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天体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C75549-1C9D-0FB7-0340-0B5F1CAD80BB}"/>
              </a:ext>
            </a:extLst>
          </p:cNvPr>
          <p:cNvSpPr txBox="1"/>
          <p:nvPr/>
        </p:nvSpPr>
        <p:spPr>
          <a:xfrm>
            <a:off x="7897231" y="1092961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ガス</a:t>
            </a: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ABFB6E12-56D8-89D7-79A5-0F691808B548}"/>
              </a:ext>
            </a:extLst>
          </p:cNvPr>
          <p:cNvSpPr/>
          <p:nvPr/>
        </p:nvSpPr>
        <p:spPr>
          <a:xfrm>
            <a:off x="5297026" y="5350219"/>
            <a:ext cx="3607218" cy="6886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4189DFD2-AE1A-24CE-89AF-A28DD0EEA2F0}"/>
              </a:ext>
            </a:extLst>
          </p:cNvPr>
          <p:cNvSpPr/>
          <p:nvPr/>
        </p:nvSpPr>
        <p:spPr>
          <a:xfrm>
            <a:off x="6479526" y="5552273"/>
            <a:ext cx="1326881" cy="30414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E8408DF1-F15B-8023-942A-60726D55E392}"/>
              </a:ext>
            </a:extLst>
          </p:cNvPr>
          <p:cNvSpPr/>
          <p:nvPr/>
        </p:nvSpPr>
        <p:spPr>
          <a:xfrm>
            <a:off x="6328531" y="5496879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F3C0A3B4-87EB-6959-B568-4B32B2AF9A3E}"/>
              </a:ext>
            </a:extLst>
          </p:cNvPr>
          <p:cNvSpPr/>
          <p:nvPr/>
        </p:nvSpPr>
        <p:spPr>
          <a:xfrm>
            <a:off x="7635702" y="5496879"/>
            <a:ext cx="360000" cy="36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979D9B6-3F26-0F71-E70D-237F01E23A62}"/>
              </a:ext>
            </a:extLst>
          </p:cNvPr>
          <p:cNvSpPr/>
          <p:nvPr/>
        </p:nvSpPr>
        <p:spPr>
          <a:xfrm>
            <a:off x="7237386" y="5454741"/>
            <a:ext cx="406400" cy="68203"/>
          </a:xfrm>
          <a:custGeom>
            <a:avLst/>
            <a:gdLst>
              <a:gd name="connsiteX0" fmla="*/ 406400 w 406400"/>
              <a:gd name="connsiteY0" fmla="*/ 68203 h 68203"/>
              <a:gd name="connsiteX1" fmla="*/ 254000 w 406400"/>
              <a:gd name="connsiteY1" fmla="*/ 4703 h 68203"/>
              <a:gd name="connsiteX2" fmla="*/ 63500 w 406400"/>
              <a:gd name="connsiteY2" fmla="*/ 4703 h 68203"/>
              <a:gd name="connsiteX3" fmla="*/ 0 w 406400"/>
              <a:gd name="connsiteY3" fmla="*/ 4703 h 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68203">
                <a:moveTo>
                  <a:pt x="406400" y="68203"/>
                </a:moveTo>
                <a:cubicBezTo>
                  <a:pt x="358775" y="41744"/>
                  <a:pt x="311150" y="15286"/>
                  <a:pt x="254000" y="4703"/>
                </a:cubicBezTo>
                <a:cubicBezTo>
                  <a:pt x="196850" y="-5880"/>
                  <a:pt x="63500" y="4703"/>
                  <a:pt x="63500" y="4703"/>
                </a:cubicBezTo>
                <a:lnTo>
                  <a:pt x="0" y="470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34D9957-E69A-88C4-EF8A-83ACEDEAD40A}"/>
              </a:ext>
            </a:extLst>
          </p:cNvPr>
          <p:cNvSpPr/>
          <p:nvPr/>
        </p:nvSpPr>
        <p:spPr>
          <a:xfrm rot="10800000">
            <a:off x="6624705" y="5886943"/>
            <a:ext cx="406400" cy="68203"/>
          </a:xfrm>
          <a:custGeom>
            <a:avLst/>
            <a:gdLst>
              <a:gd name="connsiteX0" fmla="*/ 406400 w 406400"/>
              <a:gd name="connsiteY0" fmla="*/ 68203 h 68203"/>
              <a:gd name="connsiteX1" fmla="*/ 254000 w 406400"/>
              <a:gd name="connsiteY1" fmla="*/ 4703 h 68203"/>
              <a:gd name="connsiteX2" fmla="*/ 63500 w 406400"/>
              <a:gd name="connsiteY2" fmla="*/ 4703 h 68203"/>
              <a:gd name="connsiteX3" fmla="*/ 0 w 406400"/>
              <a:gd name="connsiteY3" fmla="*/ 4703 h 6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68203">
                <a:moveTo>
                  <a:pt x="406400" y="68203"/>
                </a:moveTo>
                <a:cubicBezTo>
                  <a:pt x="358775" y="41744"/>
                  <a:pt x="311150" y="15286"/>
                  <a:pt x="254000" y="4703"/>
                </a:cubicBezTo>
                <a:cubicBezTo>
                  <a:pt x="196850" y="-5880"/>
                  <a:pt x="63500" y="4703"/>
                  <a:pt x="63500" y="4703"/>
                </a:cubicBezTo>
                <a:lnTo>
                  <a:pt x="0" y="4703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19248F7-F5C9-14D9-7466-649CF80213E5}"/>
              </a:ext>
            </a:extLst>
          </p:cNvPr>
          <p:cNvSpPr txBox="1"/>
          <p:nvPr/>
        </p:nvSpPr>
        <p:spPr>
          <a:xfrm>
            <a:off x="4379392" y="2524110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@</a:t>
            </a:r>
            <a:r>
              <a:rPr kumimoji="1" lang="ja-JP" altLang="en-US" sz="24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天体静止系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0F3DD65-7AF5-F475-F5B9-4D5A8301EBB2}"/>
              </a:ext>
            </a:extLst>
          </p:cNvPr>
          <p:cNvSpPr txBox="1"/>
          <p:nvPr/>
        </p:nvSpPr>
        <p:spPr>
          <a:xfrm>
            <a:off x="75075" y="1182417"/>
            <a:ext cx="42210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・天体重力によって後方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が高密度になり、</a:t>
            </a:r>
            <a:r>
              <a:rPr kumimoji="1" lang="ja-JP" altLang="en-US" sz="28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減速</a:t>
            </a:r>
            <a:endParaRPr kumimoji="1" lang="en-US" altLang="ja-JP" sz="2800" b="1" dirty="0">
              <a:solidFill>
                <a:srgbClr val="C0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　</a:t>
            </a:r>
            <a:r>
              <a:rPr kumimoji="1" lang="ja-JP" altLang="en-US" sz="28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する向きの力</a:t>
            </a:r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を受ける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E87C04EE-00F7-9616-CF2C-0FD3E12C059A}"/>
              </a:ext>
            </a:extLst>
          </p:cNvPr>
          <p:cNvCxnSpPr/>
          <p:nvPr/>
        </p:nvCxnSpPr>
        <p:spPr>
          <a:xfrm>
            <a:off x="3365244" y="2066637"/>
            <a:ext cx="7074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63BD59D5-7C9B-7A87-A123-CB572492DBE0}"/>
              </a:ext>
            </a:extLst>
          </p:cNvPr>
          <p:cNvCxnSpPr>
            <a:cxnSpLocks/>
          </p:cNvCxnSpPr>
          <p:nvPr/>
        </p:nvCxnSpPr>
        <p:spPr>
          <a:xfrm>
            <a:off x="562032" y="2484900"/>
            <a:ext cx="21142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2F56624-0BA4-CD12-44C3-AEEB40A1AD34}"/>
              </a:ext>
            </a:extLst>
          </p:cNvPr>
          <p:cNvSpPr txBox="1"/>
          <p:nvPr/>
        </p:nvSpPr>
        <p:spPr>
          <a:xfrm>
            <a:off x="1509055" y="3068392"/>
            <a:ext cx="5740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ja-JP" altLang="en-US" sz="36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ガスによる</a:t>
            </a:r>
            <a:r>
              <a:rPr kumimoji="1" lang="en-US" altLang="ja-JP" sz="36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)</a:t>
            </a:r>
            <a:r>
              <a:rPr kumimoji="1" lang="ja-JP" altLang="en-US" sz="36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力学的摩擦</a:t>
            </a:r>
            <a:endParaRPr kumimoji="1" lang="en-US" altLang="ja-JP" sz="3600" b="1" dirty="0">
              <a:solidFill>
                <a:srgbClr val="C00000"/>
              </a:solidFill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en-US" altLang="ja-JP" sz="36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Gas Dynamical Friction</a:t>
            </a:r>
          </a:p>
        </p:txBody>
      </p:sp>
      <p:sp>
        <p:nvSpPr>
          <p:cNvPr id="78" name="曲折矢印 77">
            <a:extLst>
              <a:ext uri="{FF2B5EF4-FFF2-40B4-BE49-F238E27FC236}">
                <a16:creationId xmlns:a16="http://schemas.microsoft.com/office/drawing/2014/main" id="{0C6949D8-599E-4311-1EC8-5206B41C6FF6}"/>
              </a:ext>
            </a:extLst>
          </p:cNvPr>
          <p:cNvSpPr/>
          <p:nvPr/>
        </p:nvSpPr>
        <p:spPr>
          <a:xfrm rot="10800000" flipH="1">
            <a:off x="834421" y="2736088"/>
            <a:ext cx="709808" cy="840578"/>
          </a:xfrm>
          <a:prstGeom prst="bentArrow">
            <a:avLst>
              <a:gd name="adj1" fmla="val 25000"/>
              <a:gd name="adj2" fmla="val 25000"/>
              <a:gd name="adj3" fmla="val 46429"/>
              <a:gd name="adj4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06D2F160-2A5A-2E8C-36EB-24EFBC0E6F83}"/>
                  </a:ext>
                </a:extLst>
              </p:cNvPr>
              <p:cNvSpPr txBox="1"/>
              <p:nvPr/>
            </p:nvSpPr>
            <p:spPr>
              <a:xfrm>
                <a:off x="834421" y="4263247"/>
                <a:ext cx="61521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知りたいこと：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4400" b="1" i="0" smtClean="0">
                            <a:latin typeface="Cambria Math" panose="02040503050406030204" pitchFamily="18" charset="0"/>
                          </a:rPr>
                          <m:t>𝐃𝐅</m:t>
                        </m:r>
                      </m:sub>
                    </m:sSub>
                    <m:r>
                      <a:rPr kumimoji="1" lang="en-US" altLang="ja-JP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4400" b="1" i="0" smtClean="0">
                            <a:latin typeface="Cambria Math" panose="02040503050406030204" pitchFamily="18" charset="0"/>
                          </a:rPr>
                          <m:t>𝐃𝐅</m:t>
                        </m:r>
                      </m:sub>
                    </m:sSub>
                    <m:r>
                      <a:rPr kumimoji="1" lang="en-US" altLang="ja-JP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4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kumimoji="1" lang="en-US" altLang="ja-JP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3200" b="1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06D2F160-2A5A-2E8C-36EB-24EFBC0E6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21" y="4263247"/>
                <a:ext cx="6152197" cy="769441"/>
              </a:xfrm>
              <a:prstGeom prst="rect">
                <a:avLst/>
              </a:prstGeom>
              <a:blipFill>
                <a:blip r:embed="rId3"/>
                <a:stretch>
                  <a:fillRect l="-2058" r="-206" b="-258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02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F95ECA-4213-F5DB-E10D-48CBDF7C0396}"/>
              </a:ext>
            </a:extLst>
          </p:cNvPr>
          <p:cNvSpPr txBox="1"/>
          <p:nvPr/>
        </p:nvSpPr>
        <p:spPr>
          <a:xfrm>
            <a:off x="255754" y="136524"/>
            <a:ext cx="863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線形理論</a:t>
            </a:r>
            <a:r>
              <a:rPr kumimoji="1" lang="en-US" altLang="ja-JP" sz="4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(</a:t>
            </a:r>
            <a:r>
              <a:rPr kumimoji="1" lang="en-US" altLang="ja-JP" sz="4800" b="1" dirty="0" err="1">
                <a:latin typeface="Hiragino Sans W4" panose="020B0400000000000000" pitchFamily="34" charset="-128"/>
                <a:ea typeface="Hiragino Sans W4" panose="020B0400000000000000" pitchFamily="34" charset="-128"/>
              </a:rPr>
              <a:t>Ostriker</a:t>
            </a:r>
            <a:r>
              <a:rPr kumimoji="1" lang="en-US" altLang="ja-JP" sz="48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Formula)</a:t>
            </a:r>
            <a:endParaRPr kumimoji="1" lang="ja-JP" altLang="en-US" sz="4800" b="1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pic>
        <p:nvPicPr>
          <p:cNvPr id="7" name="図 6" descr="ダイアグラム, ヒストグラム&#10;&#10;自動的に生成された説明">
            <a:extLst>
              <a:ext uri="{FF2B5EF4-FFF2-40B4-BE49-F238E27FC236}">
                <a16:creationId xmlns:a16="http://schemas.microsoft.com/office/drawing/2014/main" id="{6BFC1987-5514-D9A6-4322-56F4D547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645" y="1589544"/>
            <a:ext cx="3332355" cy="3265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AFD4103-0F7F-4DBC-366F-DD6395BD9268}"/>
                  </a:ext>
                </a:extLst>
              </p:cNvPr>
              <p:cNvSpPr txBox="1"/>
              <p:nvPr/>
            </p:nvSpPr>
            <p:spPr>
              <a:xfrm>
                <a:off x="287596" y="1561411"/>
                <a:ext cx="5698611" cy="989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ja-JP" sz="2800" b="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Ostriker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(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min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)=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4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𝜋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∞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Hiragino Sans W4" panose="020B0400000000000000" pitchFamily="34" charset="-128"/>
                                  </a:rPr>
                                  <m:t>𝐺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Hiragino Sans W4" panose="020B0400000000000000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Hiragino Sans W4" panose="020B0400000000000000" pitchFamily="34" charset="-128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800" b="0" i="0" smtClean="0">
                                        <a:latin typeface="Cambria Math" panose="02040503050406030204" pitchFamily="18" charset="0"/>
                                        <a:ea typeface="Hiragino Sans W4" panose="020B0400000000000000" pitchFamily="34" charset="-128"/>
                                      </a:rPr>
                                      <m:t>BH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sSub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BH</m:t>
                            </m:r>
                          </m:sub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 </m:t>
                    </m:r>
                  </m:oMath>
                </a14:m>
                <a:endParaRPr kumimoji="1" lang="en-US" altLang="ja-JP" sz="2800" b="0" i="1" dirty="0">
                  <a:latin typeface="Cambria Math" panose="02040503050406030204" pitchFamily="18" charset="0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AFD4103-0F7F-4DBC-366F-DD6395BD9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96" y="1561411"/>
                <a:ext cx="5698611" cy="989886"/>
              </a:xfrm>
              <a:prstGeom prst="rect">
                <a:avLst/>
              </a:prstGeom>
              <a:blipFill>
                <a:blip r:embed="rId4"/>
                <a:stretch>
                  <a:fillRect r="-667" b="-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2A3F8A-4EDF-0E43-7680-F453A2B72203}"/>
                  </a:ext>
                </a:extLst>
              </p:cNvPr>
              <p:cNvSpPr txBox="1"/>
              <p:nvPr/>
            </p:nvSpPr>
            <p:spPr>
              <a:xfrm>
                <a:off x="4400642" y="2800743"/>
                <a:ext cx="12252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52A3F8A-4EDF-0E43-7680-F453A2B7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42" y="2800743"/>
                <a:ext cx="1225207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EE62043-13BF-136C-A3D4-97F47152D74A}"/>
                  </a:ext>
                </a:extLst>
              </p:cNvPr>
              <p:cNvSpPr txBox="1"/>
              <p:nvPr/>
            </p:nvSpPr>
            <p:spPr>
              <a:xfrm>
                <a:off x="4400641" y="3540206"/>
                <a:ext cx="12252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&gt;1)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EE62043-13BF-136C-A3D4-97F47152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41" y="3540206"/>
                <a:ext cx="1225207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26CD65-04A4-05ED-DD0A-2C702571569B}"/>
              </a:ext>
            </a:extLst>
          </p:cNvPr>
          <p:cNvSpPr txBox="1"/>
          <p:nvPr/>
        </p:nvSpPr>
        <p:spPr>
          <a:xfrm>
            <a:off x="7500702" y="3954061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Ostriker99</a:t>
            </a:r>
            <a:endParaRPr kumimoji="1" lang="ja-JP" altLang="en-US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DC26803-1FB9-09F0-B438-10A21A86C5E7}"/>
                  </a:ext>
                </a:extLst>
              </p:cNvPr>
              <p:cNvSpPr txBox="1"/>
              <p:nvPr/>
            </p:nvSpPr>
            <p:spPr>
              <a:xfrm>
                <a:off x="1204763" y="1002856"/>
                <a:ext cx="6734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時刻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=0</m:t>
                    </m:r>
                  </m:oMath>
                </a14:m>
                <a:r>
                  <a:rPr kumimoji="1" lang="ja-JP" altLang="en-US" sz="28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に</a:t>
                </a:r>
                <a:r>
                  <a:rPr kumimoji="1" lang="ja-JP" altLang="en-US" sz="28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重力源が突然発生すると仮定</a:t>
                </a:r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DC26803-1FB9-09F0-B438-10A21A86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63" y="1002856"/>
                <a:ext cx="6734472" cy="523220"/>
              </a:xfrm>
              <a:prstGeom prst="rect">
                <a:avLst/>
              </a:prstGeom>
              <a:blipFill>
                <a:blip r:embed="rId7"/>
                <a:stretch>
                  <a:fillRect l="-2075" t="-14286" r="-1132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884DAE5-6051-8EED-967A-502427E17926}"/>
              </a:ext>
            </a:extLst>
          </p:cNvPr>
          <p:cNvSpPr/>
          <p:nvPr/>
        </p:nvSpPr>
        <p:spPr>
          <a:xfrm>
            <a:off x="7452231" y="4706675"/>
            <a:ext cx="524256" cy="37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518A0EC-7CD2-2CB7-BF3C-9EA722A317BC}"/>
              </a:ext>
            </a:extLst>
          </p:cNvPr>
          <p:cNvSpPr/>
          <p:nvPr/>
        </p:nvSpPr>
        <p:spPr>
          <a:xfrm>
            <a:off x="5663823" y="2469892"/>
            <a:ext cx="328384" cy="146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B5C43E-F427-AA6C-414D-297157794F04}"/>
              </a:ext>
            </a:extLst>
          </p:cNvPr>
          <p:cNvSpPr txBox="1"/>
          <p:nvPr/>
        </p:nvSpPr>
        <p:spPr>
          <a:xfrm>
            <a:off x="6895408" y="465519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マッハ数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9F84B3F-4632-B968-F760-912B26163CA5}"/>
              </a:ext>
            </a:extLst>
          </p:cNvPr>
          <p:cNvSpPr txBox="1"/>
          <p:nvPr/>
        </p:nvSpPr>
        <p:spPr>
          <a:xfrm rot="16200000">
            <a:off x="5071253" y="286115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iragino Sans W4" panose="020B0400000000000000" pitchFamily="34" charset="-128"/>
                <a:ea typeface="Hiragino Sans W4" panose="020B0400000000000000" pitchFamily="34" charset="-128"/>
              </a:rPr>
              <a:t>力学的摩擦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FEA82EB-E2FB-75EF-4AAF-050D3DAA4D4F}"/>
                  </a:ext>
                </a:extLst>
              </p:cNvPr>
              <p:cNvSpPr txBox="1"/>
              <p:nvPr/>
            </p:nvSpPr>
            <p:spPr>
              <a:xfrm>
                <a:off x="1248582" y="2662308"/>
                <a:ext cx="2387577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Hiragino Sans W4" panose="020B0400000000000000" pitchFamily="34" charset="-128"/>
                        </a:rPr>
                        <m:t> </m:t>
                      </m:r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  <m:t>1+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  <m:t>1−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den>
                              </m:f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FEA82EB-E2FB-75EF-4AAF-050D3DAA4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82" y="2662308"/>
                <a:ext cx="2387577" cy="676980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DA2D7B-C36D-F68F-281B-573C181AB9D0}"/>
                  </a:ext>
                </a:extLst>
              </p:cNvPr>
              <p:cNvSpPr txBox="1"/>
              <p:nvPr/>
            </p:nvSpPr>
            <p:spPr>
              <a:xfrm>
                <a:off x="1248582" y="3379842"/>
                <a:ext cx="3241336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+</m:t>
                          </m:r>
                          <m:func>
                            <m:func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  <a:ea typeface="Hiragino Sans W4" panose="020B0400000000000000" pitchFamily="34" charset="-128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Hiragino Sans W4" panose="020B0400000000000000" pitchFamily="34" charset="-12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000" b="0" i="0" smtClean="0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  <m:t>BH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Hiragino Sans W4" panose="020B0400000000000000" pitchFamily="34" charset="-128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000" b="0" i="0" smtClean="0">
                                              <a:latin typeface="Cambria Math" panose="02040503050406030204" pitchFamily="18" charset="0"/>
                                              <a:ea typeface="Hiragino Sans W4" panose="020B0400000000000000" pitchFamily="34" charset="-128"/>
                                            </a:rPr>
                                            <m:t>min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Hiragino Sans W4" panose="020B0400000000000000" pitchFamily="34" charset="-128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DA2D7B-C36D-F68F-281B-573C181AB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82" y="3379842"/>
                <a:ext cx="3241336" cy="720838"/>
              </a:xfrm>
              <a:prstGeom prst="rect">
                <a:avLst/>
              </a:prstGeom>
              <a:blipFill>
                <a:blip r:embed="rId9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2411E14-6D51-1D05-2841-7562C82461B5}"/>
                  </a:ext>
                </a:extLst>
              </p:cNvPr>
              <p:cNvSpPr txBox="1"/>
              <p:nvPr/>
            </p:nvSpPr>
            <p:spPr>
              <a:xfrm>
                <a:off x="499709" y="2610927"/>
                <a:ext cx="1155316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>
                    <a:ea typeface="Hiragino Sans W4" panose="020B04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Hiragino Sans W4" panose="020B0400000000000000" pitchFamily="34" charset="-128"/>
                      </a:rPr>
                      <m:t>×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</m:ctrlPr>
                          </m:eqArr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Hiragino Sans W4" panose="020B0400000000000000" pitchFamily="34" charset="-128"/>
                              </a:rPr>
                              <m:t>　</m:t>
                            </m:r>
                          </m:e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　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ja-JP" sz="28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2411E14-6D51-1D05-2841-7562C8246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2610927"/>
                <a:ext cx="1155316" cy="1467966"/>
              </a:xfrm>
              <a:prstGeom prst="rect">
                <a:avLst/>
              </a:prstGeom>
              <a:blipFill>
                <a:blip r:embed="rId10"/>
                <a:stretch>
                  <a:fillRect l="-182609" t="-213675" r="-167391" b="-3042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936A66-16D4-6451-2A1C-95E70257421C}"/>
                  </a:ext>
                </a:extLst>
              </p:cNvPr>
              <p:cNvSpPr txBox="1"/>
              <p:nvPr/>
            </p:nvSpPr>
            <p:spPr>
              <a:xfrm>
                <a:off x="271873" y="4187304"/>
                <a:ext cx="1653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BH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: BH</a:t>
                </a:r>
                <a:r>
                  <a:rPr kumimoji="1"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速度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7936A66-16D4-6451-2A1C-95E702574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3" y="4187304"/>
                <a:ext cx="1653145" cy="400110"/>
              </a:xfrm>
              <a:prstGeom prst="rect">
                <a:avLst/>
              </a:prstGeom>
              <a:blipFill>
                <a:blip r:embed="rId11"/>
                <a:stretch>
                  <a:fillRect t="-9091" r="-3053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91EAD3-45B3-C181-D001-C5A13E9FE84F}"/>
                  </a:ext>
                </a:extLst>
              </p:cNvPr>
              <p:cNvSpPr txBox="1"/>
              <p:nvPr/>
            </p:nvSpPr>
            <p:spPr>
              <a:xfrm>
                <a:off x="4084733" y="4187304"/>
                <a:ext cx="1653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: </a:t>
                </a:r>
                <a:r>
                  <a:rPr kumimoji="1"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マッハ数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91EAD3-45B3-C181-D001-C5A13E9FE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33" y="4187304"/>
                <a:ext cx="1653401" cy="400110"/>
              </a:xfrm>
              <a:prstGeom prst="rect">
                <a:avLst/>
              </a:prstGeom>
              <a:blipFill>
                <a:blip r:embed="rId12"/>
                <a:stretch>
                  <a:fillRect t="-9091" r="-3053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B2B9C37-93C4-B14A-3111-6248F1BE66E4}"/>
                  </a:ext>
                </a:extLst>
              </p:cNvPr>
              <p:cNvSpPr txBox="1"/>
              <p:nvPr/>
            </p:nvSpPr>
            <p:spPr>
              <a:xfrm>
                <a:off x="271873" y="4588135"/>
                <a:ext cx="24471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: </a:t>
                </a:r>
                <a:r>
                  <a:rPr kumimoji="1"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ガスの質量密度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B2B9C37-93C4-B14A-3111-6248F1BE6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3" y="4588135"/>
                <a:ext cx="2447145" cy="400110"/>
              </a:xfrm>
              <a:prstGeom prst="rect">
                <a:avLst/>
              </a:prstGeom>
              <a:blipFill>
                <a:blip r:embed="rId13"/>
                <a:stretch>
                  <a:fillRect t="-9375" r="-1546" b="-28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8ADE5D6-3B5C-1FC9-54B9-35E4821D97D2}"/>
                  </a:ext>
                </a:extLst>
              </p:cNvPr>
              <p:cNvSpPr txBox="1"/>
              <p:nvPr/>
            </p:nvSpPr>
            <p:spPr>
              <a:xfrm>
                <a:off x="2116231" y="4187304"/>
                <a:ext cx="1719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  <a:ea typeface="Hiragino Sans W4" panose="020B0400000000000000" pitchFamily="34" charset="-128"/>
                          </a:rPr>
                          <m:t>BH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: BH</a:t>
                </a:r>
                <a:r>
                  <a:rPr kumimoji="1"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質量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8ADE5D6-3B5C-1FC9-54B9-35E4821D9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31" y="4187304"/>
                <a:ext cx="1719189" cy="400110"/>
              </a:xfrm>
              <a:prstGeom prst="rect">
                <a:avLst/>
              </a:prstGeom>
              <a:blipFill>
                <a:blip r:embed="rId14"/>
                <a:stretch>
                  <a:fillRect t="-9091" r="-294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EFDB49-9FA6-E3C0-8DF9-F6A1C31BC879}"/>
                  </a:ext>
                </a:extLst>
              </p:cNvPr>
              <p:cNvSpPr txBox="1"/>
              <p:nvPr/>
            </p:nvSpPr>
            <p:spPr>
              <a:xfrm>
                <a:off x="271873" y="5046762"/>
                <a:ext cx="866307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: </a:t>
                </a:r>
                <a:r>
                  <a:rPr kumimoji="1"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不定のパラメータ</a:t>
                </a:r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:r>
                  <a:rPr kumimoji="1" lang="ja-JP" altLang="en-US" sz="2000">
                    <a:solidFill>
                      <a:srgbClr val="C00000"/>
                    </a:solidFill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抵抗力に寄与するガスが位置する最小距離</a:t>
                </a:r>
                <a:r>
                  <a:rPr kumimoji="1"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を表す</a:t>
                </a:r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</a:p>
              <a:p>
                <a:r>
                  <a:rPr kumimoji="1" lang="ja-JP" altLang="en-US" sz="200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　　→シミュレーションで決定</a:t>
                </a:r>
                <a:endParaRPr kumimoji="1" lang="en-US" altLang="ja-JP" sz="2000" dirty="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  <a:p>
                <a:r>
                  <a:rPr kumimoji="1" lang="en-US" altLang="ja-JP" sz="2000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        </a:t>
                </a:r>
                <a:r>
                  <a:rPr kumimoji="1" lang="en-US" altLang="ja-JP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(</a:t>
                </a:r>
                <a:r>
                  <a:rPr kumimoji="1" lang="en-US" altLang="ja-JP" dirty="0" err="1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Sánchez-Salcedo&amp;Brandenburg</a:t>
                </a:r>
                <a:r>
                  <a:rPr kumimoji="1" lang="en-US" altLang="ja-JP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99</a:t>
                </a:r>
                <a:r>
                  <a:rPr kumimoji="1" lang="ja-JP" altLang="en-US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、</a:t>
                </a:r>
                <a:r>
                  <a:rPr kumimoji="1" lang="en-US" altLang="ja-JP" dirty="0" err="1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Kim&amp;Kim</a:t>
                </a:r>
                <a:r>
                  <a:rPr kumimoji="1" lang="en-US" altLang="ja-JP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 09</a:t>
                </a:r>
                <a:r>
                  <a:rPr kumimoji="1" lang="ja-JP" altLang="en-US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等</a:t>
                </a:r>
                <a:r>
                  <a:rPr kumimoji="1" lang="en-US" altLang="ja-JP" dirty="0">
                    <a:latin typeface="Hiragino Sans W4" panose="020B0400000000000000" pitchFamily="34" charset="-128"/>
                    <a:ea typeface="Hiragino Sans W4" panose="020B0400000000000000" pitchFamily="34" charset="-128"/>
                  </a:rPr>
                  <a:t>)</a:t>
                </a:r>
                <a:endParaRPr kumimoji="1" lang="ja-JP" altLang="en-US" sz="2000">
                  <a:latin typeface="Hiragino Sans W4" panose="020B0400000000000000" pitchFamily="34" charset="-128"/>
                  <a:ea typeface="Hiragino Sans W4" panose="020B0400000000000000" pitchFamily="34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EFDB49-9FA6-E3C0-8DF9-F6A1C31B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3" y="5046762"/>
                <a:ext cx="8663077" cy="1015663"/>
              </a:xfrm>
              <a:prstGeom prst="rect">
                <a:avLst/>
              </a:prstGeom>
              <a:blipFill>
                <a:blip r:embed="rId15"/>
                <a:stretch>
                  <a:fillRect l="-732" t="-3704" b="-98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フッター プレースホルダー 25">
            <a:extLst>
              <a:ext uri="{FF2B5EF4-FFF2-40B4-BE49-F238E27FC236}">
                <a16:creationId xmlns:a16="http://schemas.microsoft.com/office/drawing/2014/main" id="{2E70D79D-B67D-A144-FB84-05CFF406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年秋季中間発表会</a:t>
            </a:r>
          </a:p>
        </p:txBody>
      </p:sp>
    </p:spTree>
    <p:extLst>
      <p:ext uri="{BB962C8B-B14F-4D97-AF65-F5344CB8AC3E}">
        <p14:creationId xmlns:p14="http://schemas.microsoft.com/office/powerpoint/2010/main" val="211112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518465A-E932-AFDE-07E1-53AD1370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年初代星研究会</a:t>
            </a:r>
            <a:r>
              <a:rPr kumimoji="1" lang="en-US" altLang="ja-JP"/>
              <a:t>@</a:t>
            </a:r>
            <a:r>
              <a:rPr kumimoji="1" lang="ja-JP" altLang="en-US"/>
              <a:t>北海道大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AE53D7-2765-672B-B4D9-BE013387A820}"/>
              </a:ext>
            </a:extLst>
          </p:cNvPr>
          <p:cNvSpPr txBox="1"/>
          <p:nvPr/>
        </p:nvSpPr>
        <p:spPr>
          <a:xfrm>
            <a:off x="1978982" y="136524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抵抗力</a:t>
            </a:r>
            <a:r>
              <a:rPr kumimoji="1" lang="en-US" altLang="ja-JP" sz="5400" b="1" dirty="0">
                <a:latin typeface="Hiragino Sans W4" panose="020B0400000000000000" pitchFamily="34" charset="-128"/>
                <a:ea typeface="Hiragino Sans W4" panose="020B0400000000000000" pitchFamily="34" charset="-128"/>
              </a:rPr>
              <a:t> w/ </a:t>
            </a:r>
            <a:r>
              <a:rPr kumimoji="1" lang="ja-JP" altLang="en-US" sz="54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降着</a:t>
            </a:r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342E72B7-D2B7-70E6-B3A6-B733ACE31F3A}"/>
              </a:ext>
            </a:extLst>
          </p:cNvPr>
          <p:cNvSpPr/>
          <p:nvPr/>
        </p:nvSpPr>
        <p:spPr>
          <a:xfrm rot="16200000">
            <a:off x="3488776" y="3243206"/>
            <a:ext cx="647700" cy="105758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7C2C3E5-6072-DD3E-DE1C-A054393374DD}"/>
              </a:ext>
            </a:extLst>
          </p:cNvPr>
          <p:cNvSpPr/>
          <p:nvPr/>
        </p:nvSpPr>
        <p:spPr>
          <a:xfrm>
            <a:off x="315518" y="2433866"/>
            <a:ext cx="4546600" cy="1917700"/>
          </a:xfrm>
          <a:prstGeom prst="rect">
            <a:avLst/>
          </a:prstGeom>
          <a:solidFill>
            <a:schemeClr val="bg2">
              <a:lumMod val="50000"/>
              <a:alpha val="498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FF1C6C0-F92A-EA97-BE06-E3C70138A4E3}"/>
              </a:ext>
            </a:extLst>
          </p:cNvPr>
          <p:cNvCxnSpPr>
            <a:cxnSpLocks/>
          </p:cNvCxnSpPr>
          <p:nvPr/>
        </p:nvCxnSpPr>
        <p:spPr>
          <a:xfrm>
            <a:off x="569517" y="3771997"/>
            <a:ext cx="416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弧 8">
            <a:extLst>
              <a:ext uri="{FF2B5EF4-FFF2-40B4-BE49-F238E27FC236}">
                <a16:creationId xmlns:a16="http://schemas.microsoft.com/office/drawing/2014/main" id="{92973A0E-99F5-2818-E520-B11AA16F5F79}"/>
              </a:ext>
            </a:extLst>
          </p:cNvPr>
          <p:cNvSpPr/>
          <p:nvPr/>
        </p:nvSpPr>
        <p:spPr>
          <a:xfrm>
            <a:off x="2064710" y="2931741"/>
            <a:ext cx="2113006" cy="2187141"/>
          </a:xfrm>
          <a:prstGeom prst="arc">
            <a:avLst>
              <a:gd name="adj1" fmla="val 16145795"/>
              <a:gd name="adj2" fmla="val 2074664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C51ABD3-5E0A-8D77-8C9D-89D5F0561F65}"/>
              </a:ext>
            </a:extLst>
          </p:cNvPr>
          <p:cNvCxnSpPr>
            <a:cxnSpLocks/>
          </p:cNvCxnSpPr>
          <p:nvPr/>
        </p:nvCxnSpPr>
        <p:spPr>
          <a:xfrm>
            <a:off x="747317" y="2931741"/>
            <a:ext cx="235651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5592AA17-AB38-B949-372A-B6D099AA21E0}"/>
              </a:ext>
            </a:extLst>
          </p:cNvPr>
          <p:cNvSpPr/>
          <p:nvPr/>
        </p:nvSpPr>
        <p:spPr>
          <a:xfrm>
            <a:off x="3103836" y="3591997"/>
            <a:ext cx="360000" cy="36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F7FD28F8-B614-9FC4-CBE0-40F4CA39B480}"/>
              </a:ext>
            </a:extLst>
          </p:cNvPr>
          <p:cNvSpPr/>
          <p:nvPr/>
        </p:nvSpPr>
        <p:spPr>
          <a:xfrm>
            <a:off x="696591" y="2858267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1F7B6DA-8FA0-3961-DFB1-84E461169E29}"/>
              </a:ext>
            </a:extLst>
          </p:cNvPr>
          <p:cNvCxnSpPr/>
          <p:nvPr/>
        </p:nvCxnSpPr>
        <p:spPr>
          <a:xfrm>
            <a:off x="786591" y="2931741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>
            <a:extLst>
              <a:ext uri="{FF2B5EF4-FFF2-40B4-BE49-F238E27FC236}">
                <a16:creationId xmlns:a16="http://schemas.microsoft.com/office/drawing/2014/main" id="{6AE54BEE-62DA-6A69-DC4A-DA69D657E648}"/>
              </a:ext>
            </a:extLst>
          </p:cNvPr>
          <p:cNvSpPr/>
          <p:nvPr/>
        </p:nvSpPr>
        <p:spPr>
          <a:xfrm>
            <a:off x="440189" y="259557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30F15B7-0D76-69B7-A61A-B3AE5D6583A1}"/>
              </a:ext>
            </a:extLst>
          </p:cNvPr>
          <p:cNvCxnSpPr/>
          <p:nvPr/>
        </p:nvCxnSpPr>
        <p:spPr>
          <a:xfrm>
            <a:off x="530189" y="2669048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>
            <a:extLst>
              <a:ext uri="{FF2B5EF4-FFF2-40B4-BE49-F238E27FC236}">
                <a16:creationId xmlns:a16="http://schemas.microsoft.com/office/drawing/2014/main" id="{BB765122-918E-8252-8DC8-CB8FE503C88E}"/>
              </a:ext>
            </a:extLst>
          </p:cNvPr>
          <p:cNvSpPr/>
          <p:nvPr/>
        </p:nvSpPr>
        <p:spPr>
          <a:xfrm>
            <a:off x="606591" y="3128800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62848B6-7EEC-76C3-5228-B7ABBFA1399B}"/>
              </a:ext>
            </a:extLst>
          </p:cNvPr>
          <p:cNvCxnSpPr/>
          <p:nvPr/>
        </p:nvCxnSpPr>
        <p:spPr>
          <a:xfrm>
            <a:off x="696591" y="3202274"/>
            <a:ext cx="8779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058F62-11A0-F6AF-913D-C328E5C73D08}"/>
              </a:ext>
            </a:extLst>
          </p:cNvPr>
          <p:cNvSpPr txBox="1"/>
          <p:nvPr/>
        </p:nvSpPr>
        <p:spPr>
          <a:xfrm>
            <a:off x="1421253" y="24382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流体素片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90934E-69F4-D3C8-2048-7CE2754ED34D}"/>
              </a:ext>
            </a:extLst>
          </p:cNvPr>
          <p:cNvSpPr txBox="1"/>
          <p:nvPr/>
        </p:nvSpPr>
        <p:spPr>
          <a:xfrm>
            <a:off x="2877313" y="393694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iragino Sans W4" panose="020B0400000000000000" pitchFamily="34" charset="-128"/>
                <a:ea typeface="Hiragino Sans W4" panose="020B0400000000000000" pitchFamily="34" charset="-128"/>
              </a:rPr>
              <a:t>天体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62850FE-BE0A-1CBB-F0B9-0FF16F562A3F}"/>
              </a:ext>
            </a:extLst>
          </p:cNvPr>
          <p:cNvSpPr txBox="1"/>
          <p:nvPr/>
        </p:nvSpPr>
        <p:spPr>
          <a:xfrm>
            <a:off x="337266" y="3865014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@</a:t>
            </a:r>
            <a:r>
              <a:rPr kumimoji="1" lang="ja-JP" altLang="en-US" sz="2400" b="1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天体静止系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E5895CA-C00E-85F3-344F-2BA269EDD20B}"/>
              </a:ext>
            </a:extLst>
          </p:cNvPr>
          <p:cNvSpPr/>
          <p:nvPr/>
        </p:nvSpPr>
        <p:spPr>
          <a:xfrm>
            <a:off x="2869986" y="3202274"/>
            <a:ext cx="1672770" cy="134933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942A418-DB5F-A596-F976-156FB278CE51}"/>
              </a:ext>
            </a:extLst>
          </p:cNvPr>
          <p:cNvSpPr/>
          <p:nvPr/>
        </p:nvSpPr>
        <p:spPr>
          <a:xfrm>
            <a:off x="5325549" y="2177596"/>
            <a:ext cx="3661361" cy="2505206"/>
          </a:xfrm>
          <a:prstGeom prst="rect">
            <a:avLst/>
          </a:prstGeom>
          <a:solidFill>
            <a:schemeClr val="bg2">
              <a:lumMod val="50000"/>
              <a:alpha val="498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三角形 40">
            <a:extLst>
              <a:ext uri="{FF2B5EF4-FFF2-40B4-BE49-F238E27FC236}">
                <a16:creationId xmlns:a16="http://schemas.microsoft.com/office/drawing/2014/main" id="{93A21232-5020-1AB8-D5D5-B3DE16F91396}"/>
              </a:ext>
            </a:extLst>
          </p:cNvPr>
          <p:cNvSpPr/>
          <p:nvPr/>
        </p:nvSpPr>
        <p:spPr>
          <a:xfrm rot="16200000">
            <a:off x="6486876" y="2041524"/>
            <a:ext cx="1892813" cy="2821348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5B5C28D9-E0FB-1E9E-2103-300C8F176B49}"/>
              </a:ext>
            </a:extLst>
          </p:cNvPr>
          <p:cNvSpPr/>
          <p:nvPr/>
        </p:nvSpPr>
        <p:spPr>
          <a:xfrm>
            <a:off x="5662608" y="3076924"/>
            <a:ext cx="720000" cy="72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矢印 43">
            <a:extLst>
              <a:ext uri="{FF2B5EF4-FFF2-40B4-BE49-F238E27FC236}">
                <a16:creationId xmlns:a16="http://schemas.microsoft.com/office/drawing/2014/main" id="{35F9927F-F38C-E514-9180-AFFA8267FA73}"/>
              </a:ext>
            </a:extLst>
          </p:cNvPr>
          <p:cNvSpPr/>
          <p:nvPr/>
        </p:nvSpPr>
        <p:spPr>
          <a:xfrm rot="16200000">
            <a:off x="6907729" y="2425090"/>
            <a:ext cx="343875" cy="175129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E58854C-9DD2-A682-A5E5-F2D93FDFD54A}"/>
              </a:ext>
            </a:extLst>
          </p:cNvPr>
          <p:cNvSpPr txBox="1"/>
          <p:nvPr/>
        </p:nvSpPr>
        <p:spPr>
          <a:xfrm>
            <a:off x="5900235" y="2535571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1">
                    <a:lumMod val="75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力学的摩擦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BBC5492-86F4-BF1D-3E47-65085B4E05A0}"/>
              </a:ext>
            </a:extLst>
          </p:cNvPr>
          <p:cNvSpPr txBox="1"/>
          <p:nvPr/>
        </p:nvSpPr>
        <p:spPr>
          <a:xfrm>
            <a:off x="5952360" y="3813830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6">
                    <a:lumMod val="75000"/>
                  </a:schemeClr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運動量流入</a:t>
            </a:r>
          </a:p>
        </p:txBody>
      </p:sp>
      <p:sp>
        <p:nvSpPr>
          <p:cNvPr id="48" name="下矢印 47">
            <a:extLst>
              <a:ext uri="{FF2B5EF4-FFF2-40B4-BE49-F238E27FC236}">
                <a16:creationId xmlns:a16="http://schemas.microsoft.com/office/drawing/2014/main" id="{F514A4FC-533C-428A-B72D-BBD09C3E9460}"/>
              </a:ext>
            </a:extLst>
          </p:cNvPr>
          <p:cNvSpPr/>
          <p:nvPr/>
        </p:nvSpPr>
        <p:spPr>
          <a:xfrm rot="5400000">
            <a:off x="6873916" y="2705196"/>
            <a:ext cx="343875" cy="175129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06582C8-1C60-C755-FECC-F3D99FA6FBBE}"/>
              </a:ext>
            </a:extLst>
          </p:cNvPr>
          <p:cNvCxnSpPr>
            <a:cxnSpLocks/>
          </p:cNvCxnSpPr>
          <p:nvPr/>
        </p:nvCxnSpPr>
        <p:spPr>
          <a:xfrm flipV="1">
            <a:off x="4555281" y="2177596"/>
            <a:ext cx="760095" cy="101683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75BBCC5-A690-D651-A705-15612B8BC9C6}"/>
              </a:ext>
            </a:extLst>
          </p:cNvPr>
          <p:cNvCxnSpPr>
            <a:cxnSpLocks/>
          </p:cNvCxnSpPr>
          <p:nvPr/>
        </p:nvCxnSpPr>
        <p:spPr>
          <a:xfrm>
            <a:off x="4545259" y="4551613"/>
            <a:ext cx="780290" cy="13118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3EA5F4B-E56A-35EB-12BC-2C69612023E3}"/>
              </a:ext>
            </a:extLst>
          </p:cNvPr>
          <p:cNvSpPr/>
          <p:nvPr/>
        </p:nvSpPr>
        <p:spPr>
          <a:xfrm>
            <a:off x="5325548" y="2199677"/>
            <a:ext cx="3661361" cy="2505206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DAE7792-4458-5931-94EE-E6590C51D931}"/>
              </a:ext>
            </a:extLst>
          </p:cNvPr>
          <p:cNvSpPr txBox="1"/>
          <p:nvPr/>
        </p:nvSpPr>
        <p:spPr>
          <a:xfrm>
            <a:off x="530189" y="1100992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１　降着による</a:t>
            </a:r>
            <a:r>
              <a:rPr kumimoji="1" lang="ja-JP" altLang="en-US" sz="280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非線形性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45CC2F2-EF9F-01F0-A29C-5F011AC65AD0}"/>
              </a:ext>
            </a:extLst>
          </p:cNvPr>
          <p:cNvSpPr txBox="1"/>
          <p:nvPr/>
        </p:nvSpPr>
        <p:spPr>
          <a:xfrm>
            <a:off x="530382" y="4832716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線形理論をもとに、降着の効果を入れた抵抗力の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公式を作りたい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ABB771-568C-CA05-2079-12FCE1616E8A}"/>
              </a:ext>
            </a:extLst>
          </p:cNvPr>
          <p:cNvSpPr txBox="1"/>
          <p:nvPr/>
        </p:nvSpPr>
        <p:spPr>
          <a:xfrm>
            <a:off x="533490" y="1629345"/>
            <a:ext cx="805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２　降着による</a:t>
            </a:r>
            <a:r>
              <a:rPr kumimoji="1" lang="ja-JP" altLang="en-US" sz="2800">
                <a:solidFill>
                  <a:srgbClr val="C00000"/>
                </a:solidFill>
                <a:latin typeface="Hiragino Sans W4" panose="020B0400000000000000" pitchFamily="34" charset="-128"/>
                <a:ea typeface="Hiragino Sans W4" panose="020B0400000000000000" pitchFamily="34" charset="-128"/>
              </a:rPr>
              <a:t>運動量フラックス</a:t>
            </a:r>
            <a:r>
              <a:rPr kumimoji="1" lang="ja-JP" altLang="en-US" sz="28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も力として寄与</a:t>
            </a:r>
            <a:endParaRPr kumimoji="1" lang="en-US" altLang="ja-JP" sz="2800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11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 2013 - 2022">
  <a:themeElements>
    <a:clrScheme name="Office テーマ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31934</TotalTime>
  <Words>1325</Words>
  <Application>Microsoft Macintosh PowerPoint</Application>
  <PresentationFormat>画面に合わせる (4:3)</PresentationFormat>
  <Paragraphs>256</Paragraphs>
  <Slides>29</Slides>
  <Notes>21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Hiragino Sans W4</vt:lpstr>
      <vt:lpstr>游ゴシック</vt:lpstr>
      <vt:lpstr>Arial</vt:lpstr>
      <vt:lpstr>Calibri</vt:lpstr>
      <vt:lpstr>Calibri Light</vt:lpstr>
      <vt:lpstr>Cambria Math</vt:lpstr>
      <vt:lpstr>Office テーマ 2013 - 2022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鈴口 智也</dc:creator>
  <cp:lastModifiedBy>TOMOYA SUZUGUCHI</cp:lastModifiedBy>
  <cp:revision>22</cp:revision>
  <dcterms:created xsi:type="dcterms:W3CDTF">2023-01-23T04:55:21Z</dcterms:created>
  <dcterms:modified xsi:type="dcterms:W3CDTF">2023-11-21T07:27:58Z</dcterms:modified>
</cp:coreProperties>
</file>